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1.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87" r:id="rId6"/>
  </p:sldMasterIdLst>
  <p:notesMasterIdLst>
    <p:notesMasterId r:id="rId79"/>
  </p:notesMasterIdLst>
  <p:handoutMasterIdLst>
    <p:handoutMasterId r:id="rId80"/>
  </p:handoutMasterIdLst>
  <p:sldIdLst>
    <p:sldId id="1595" r:id="rId7"/>
    <p:sldId id="272" r:id="rId8"/>
    <p:sldId id="2076136817" r:id="rId9"/>
    <p:sldId id="1553" r:id="rId10"/>
    <p:sldId id="2076136819" r:id="rId11"/>
    <p:sldId id="2076136820" r:id="rId12"/>
    <p:sldId id="401" r:id="rId13"/>
    <p:sldId id="2076136818" r:id="rId14"/>
    <p:sldId id="1551" r:id="rId15"/>
    <p:sldId id="11642" r:id="rId16"/>
    <p:sldId id="11648" r:id="rId17"/>
    <p:sldId id="1549" r:id="rId18"/>
    <p:sldId id="1550" r:id="rId19"/>
    <p:sldId id="2076136821" r:id="rId20"/>
    <p:sldId id="1560" r:id="rId21"/>
    <p:sldId id="2076136823" r:id="rId22"/>
    <p:sldId id="1561" r:id="rId23"/>
    <p:sldId id="11649" r:id="rId24"/>
    <p:sldId id="1554" r:id="rId25"/>
    <p:sldId id="1556" r:id="rId26"/>
    <p:sldId id="1563" r:id="rId27"/>
    <p:sldId id="1564" r:id="rId28"/>
    <p:sldId id="1565" r:id="rId29"/>
    <p:sldId id="1566" r:id="rId30"/>
    <p:sldId id="1567" r:id="rId31"/>
    <p:sldId id="1568" r:id="rId32"/>
    <p:sldId id="1569" r:id="rId33"/>
    <p:sldId id="1570" r:id="rId34"/>
    <p:sldId id="1557" r:id="rId35"/>
    <p:sldId id="1614" r:id="rId36"/>
    <p:sldId id="11650" r:id="rId37"/>
    <p:sldId id="1615" r:id="rId38"/>
    <p:sldId id="2076136822" r:id="rId39"/>
    <p:sldId id="2076136826" r:id="rId40"/>
    <p:sldId id="2076136827" r:id="rId41"/>
    <p:sldId id="2076136828" r:id="rId42"/>
    <p:sldId id="2076136830" r:id="rId43"/>
    <p:sldId id="2076136831" r:id="rId44"/>
    <p:sldId id="2076136832" r:id="rId45"/>
    <p:sldId id="2076136833" r:id="rId46"/>
    <p:sldId id="2076136829" r:id="rId47"/>
    <p:sldId id="2076136834" r:id="rId48"/>
    <p:sldId id="2076136835" r:id="rId49"/>
    <p:sldId id="2076136836" r:id="rId50"/>
    <p:sldId id="2076136837" r:id="rId51"/>
    <p:sldId id="2076136838" r:id="rId52"/>
    <p:sldId id="2076136839" r:id="rId53"/>
    <p:sldId id="2076136840" r:id="rId54"/>
    <p:sldId id="2076136841" r:id="rId55"/>
    <p:sldId id="2076136842" r:id="rId56"/>
    <p:sldId id="2076136869" r:id="rId57"/>
    <p:sldId id="2076136870" r:id="rId58"/>
    <p:sldId id="2076136871" r:id="rId59"/>
    <p:sldId id="2076136872" r:id="rId60"/>
    <p:sldId id="2076136873" r:id="rId61"/>
    <p:sldId id="2076136874" r:id="rId62"/>
    <p:sldId id="2076136875" r:id="rId63"/>
    <p:sldId id="2076136876" r:id="rId64"/>
    <p:sldId id="2076136877" r:id="rId65"/>
    <p:sldId id="2076136878" r:id="rId66"/>
    <p:sldId id="2076136879" r:id="rId67"/>
    <p:sldId id="2076136843" r:id="rId68"/>
    <p:sldId id="2076136846" r:id="rId69"/>
    <p:sldId id="2076136849" r:id="rId70"/>
    <p:sldId id="2076136850" r:id="rId71"/>
    <p:sldId id="2076136851" r:id="rId72"/>
    <p:sldId id="2076136852" r:id="rId73"/>
    <p:sldId id="2076136853" r:id="rId74"/>
    <p:sldId id="2076136854" r:id="rId75"/>
    <p:sldId id="2076136868" r:id="rId76"/>
    <p:sldId id="1627" r:id="rId77"/>
    <p:sldId id="2076136824" r:id="rId7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72"/>
            <p14:sldId id="2076136817"/>
            <p14:sldId id="1553"/>
            <p14:sldId id="2076136819"/>
            <p14:sldId id="2076136820"/>
            <p14:sldId id="401"/>
            <p14:sldId id="2076136818"/>
            <p14:sldId id="1551"/>
            <p14:sldId id="11642"/>
            <p14:sldId id="11648"/>
            <p14:sldId id="1549"/>
            <p14:sldId id="1550"/>
            <p14:sldId id="2076136821"/>
            <p14:sldId id="1560"/>
            <p14:sldId id="2076136823"/>
            <p14:sldId id="1561"/>
            <p14:sldId id="11649"/>
            <p14:sldId id="1554"/>
            <p14:sldId id="1556"/>
            <p14:sldId id="1563"/>
            <p14:sldId id="1564"/>
            <p14:sldId id="1565"/>
            <p14:sldId id="1566"/>
            <p14:sldId id="1567"/>
            <p14:sldId id="1568"/>
            <p14:sldId id="1569"/>
            <p14:sldId id="1570"/>
            <p14:sldId id="1557"/>
            <p14:sldId id="1614"/>
            <p14:sldId id="11650"/>
            <p14:sldId id="1615"/>
            <p14:sldId id="2076136822"/>
            <p14:sldId id="2076136826"/>
            <p14:sldId id="2076136827"/>
            <p14:sldId id="2076136828"/>
            <p14:sldId id="2076136830"/>
            <p14:sldId id="2076136831"/>
            <p14:sldId id="2076136832"/>
            <p14:sldId id="2076136833"/>
            <p14:sldId id="2076136829"/>
            <p14:sldId id="2076136834"/>
            <p14:sldId id="2076136835"/>
            <p14:sldId id="2076136836"/>
            <p14:sldId id="2076136837"/>
            <p14:sldId id="2076136838"/>
            <p14:sldId id="2076136839"/>
            <p14:sldId id="2076136840"/>
            <p14:sldId id="2076136841"/>
            <p14:sldId id="2076136842"/>
            <p14:sldId id="2076136869"/>
            <p14:sldId id="2076136870"/>
            <p14:sldId id="2076136871"/>
            <p14:sldId id="2076136872"/>
            <p14:sldId id="2076136873"/>
            <p14:sldId id="2076136874"/>
            <p14:sldId id="2076136875"/>
            <p14:sldId id="2076136876"/>
            <p14:sldId id="2076136877"/>
            <p14:sldId id="2076136878"/>
            <p14:sldId id="2076136879"/>
            <p14:sldId id="2076136843"/>
            <p14:sldId id="2076136846"/>
            <p14:sldId id="2076136849"/>
            <p14:sldId id="2076136850"/>
            <p14:sldId id="2076136851"/>
            <p14:sldId id="2076136852"/>
            <p14:sldId id="2076136853"/>
            <p14:sldId id="2076136854"/>
            <p14:sldId id="2076136868"/>
            <p14:sldId id="1627"/>
            <p14:sldId id="207613682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F4FE"/>
    <a:srgbClr val="005A9E"/>
    <a:srgbClr val="2F2F2F"/>
    <a:srgbClr val="E6E6E6"/>
    <a:srgbClr val="FFFFFF"/>
    <a:srgbClr val="A6A6A6"/>
    <a:srgbClr val="00BCF2"/>
    <a:srgbClr val="787878"/>
    <a:srgbClr val="595959"/>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93342" autoAdjust="0"/>
  </p:normalViewPr>
  <p:slideViewPr>
    <p:cSldViewPr snapToGrid="0">
      <p:cViewPr varScale="1">
        <p:scale>
          <a:sx n="75" d="100"/>
          <a:sy n="75" d="100"/>
        </p:scale>
        <p:origin x="816" y="5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theme" Target="theme/theme1.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presProps" Target="presProps.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handoutMaster" Target="handoutMasters/handoutMaster1.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3/23/2021 2:48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3/23/2021 1:56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3/23/2021 1:56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To build and deploy client-side web parts using the </a:t>
            </a:r>
            <a:r>
              <a:rPr lang="en-US" dirty="0" err="1"/>
              <a:t>the</a:t>
            </a:r>
            <a:r>
              <a:rPr lang="en-US" dirty="0"/>
              <a:t> SharePoint Framework, you will need an Office 365 Tenant. </a:t>
            </a:r>
          </a:p>
          <a:p>
            <a:endParaRPr lang="en-GB" dirty="0"/>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573340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306543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589787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895258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3/23/2021 1:56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897042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3/23/2021 1:56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84580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3/23/2021 1:56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247082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3/23/2021 1:56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959371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3/23/2021 1:56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4409677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3/23/2021 1:56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763748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46091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0" i="0" u="none" strike="noStrike" kern="1200" dirty="0">
                <a:solidFill>
                  <a:schemeClr val="tx1"/>
                </a:solidFill>
                <a:effectLst/>
                <a:latin typeface="Segoe UI Light" pitchFamily="34" charset="0"/>
                <a:ea typeface="+mn-ea"/>
                <a:cs typeface="+mn-cs"/>
              </a:rPr>
              <a:t>Number</a:t>
            </a:r>
          </a:p>
          <a:p>
            <a:r>
              <a:rPr lang="en-GB" sz="900" b="0" i="0" u="none" strike="noStrike" kern="1200" dirty="0">
                <a:solidFill>
                  <a:schemeClr val="tx1"/>
                </a:solidFill>
                <a:effectLst/>
                <a:latin typeface="Segoe UI Light" pitchFamily="34" charset="0"/>
                <a:ea typeface="+mn-ea"/>
                <a:cs typeface="+mn-cs"/>
              </a:rPr>
              <a:t>let </a:t>
            </a:r>
            <a:r>
              <a:rPr lang="en-GB" sz="900" b="0" i="0" u="none" strike="noStrike" kern="1200" dirty="0" err="1">
                <a:solidFill>
                  <a:schemeClr val="tx1"/>
                </a:solidFill>
                <a:effectLst/>
                <a:latin typeface="Segoe UI Light" pitchFamily="34" charset="0"/>
                <a:ea typeface="+mn-ea"/>
                <a:cs typeface="+mn-cs"/>
              </a:rPr>
              <a:t>first:number</a:t>
            </a:r>
            <a:r>
              <a:rPr lang="en-GB" sz="900" b="0" i="0" u="none" strike="noStrike" kern="1200" dirty="0">
                <a:solidFill>
                  <a:schemeClr val="tx1"/>
                </a:solidFill>
                <a:effectLst/>
                <a:latin typeface="Segoe UI Light" pitchFamily="34" charset="0"/>
                <a:ea typeface="+mn-ea"/>
                <a:cs typeface="+mn-cs"/>
              </a:rPr>
              <a:t> = 123; // number </a:t>
            </a:r>
            <a:br>
              <a:rPr lang="en-GB" sz="900" b="0" i="0" u="none" strike="noStrike" kern="1200" dirty="0">
                <a:solidFill>
                  <a:schemeClr val="tx1"/>
                </a:solidFill>
                <a:effectLst/>
                <a:latin typeface="Segoe UI Light" pitchFamily="34" charset="0"/>
                <a:ea typeface="+mn-ea"/>
                <a:cs typeface="+mn-cs"/>
              </a:rPr>
            </a:br>
            <a:r>
              <a:rPr lang="en-GB" sz="900" b="0" i="0" u="none" strike="noStrike" kern="1200" dirty="0">
                <a:solidFill>
                  <a:schemeClr val="tx1"/>
                </a:solidFill>
                <a:effectLst/>
                <a:latin typeface="Segoe UI Light" pitchFamily="34" charset="0"/>
                <a:ea typeface="+mn-ea"/>
                <a:cs typeface="+mn-cs"/>
              </a:rPr>
              <a:t>let second: number = 0x37CF;  // hexadecimal</a:t>
            </a:r>
            <a:br>
              <a:rPr lang="en-GB" sz="900" b="0" i="0" u="none" strike="noStrike" kern="1200" dirty="0">
                <a:solidFill>
                  <a:schemeClr val="tx1"/>
                </a:solidFill>
                <a:effectLst/>
                <a:latin typeface="Segoe UI Light" pitchFamily="34" charset="0"/>
                <a:ea typeface="+mn-ea"/>
                <a:cs typeface="+mn-cs"/>
              </a:rPr>
            </a:br>
            <a:r>
              <a:rPr lang="en-GB" sz="900" b="0" i="0" u="none" strike="noStrike" kern="1200" dirty="0">
                <a:solidFill>
                  <a:schemeClr val="tx1"/>
                </a:solidFill>
                <a:effectLst/>
                <a:latin typeface="Segoe UI Light" pitchFamily="34" charset="0"/>
                <a:ea typeface="+mn-ea"/>
                <a:cs typeface="+mn-cs"/>
              </a:rPr>
              <a:t>let </a:t>
            </a:r>
            <a:r>
              <a:rPr lang="en-GB" sz="900" b="0" i="0" u="none" strike="noStrike" kern="1200" dirty="0" err="1">
                <a:solidFill>
                  <a:schemeClr val="tx1"/>
                </a:solidFill>
                <a:effectLst/>
                <a:latin typeface="Segoe UI Light" pitchFamily="34" charset="0"/>
                <a:ea typeface="+mn-ea"/>
                <a:cs typeface="+mn-cs"/>
              </a:rPr>
              <a:t>third:number</a:t>
            </a:r>
            <a:r>
              <a:rPr lang="en-GB" sz="900" b="0" i="0" u="none" strike="noStrike" kern="1200" dirty="0">
                <a:solidFill>
                  <a:schemeClr val="tx1"/>
                </a:solidFill>
                <a:effectLst/>
                <a:latin typeface="Segoe UI Light" pitchFamily="34" charset="0"/>
                <a:ea typeface="+mn-ea"/>
                <a:cs typeface="+mn-cs"/>
              </a:rPr>
              <a:t>=0o377 ;      // octal</a:t>
            </a:r>
            <a:br>
              <a:rPr lang="en-GB" sz="900" b="0" i="0" u="none" strike="noStrike" kern="1200" dirty="0">
                <a:solidFill>
                  <a:schemeClr val="tx1"/>
                </a:solidFill>
                <a:effectLst/>
                <a:latin typeface="Segoe UI Light" pitchFamily="34" charset="0"/>
                <a:ea typeface="+mn-ea"/>
                <a:cs typeface="+mn-cs"/>
              </a:rPr>
            </a:br>
            <a:r>
              <a:rPr lang="en-GB" sz="900" b="0" i="0" u="none" strike="noStrike" kern="1200" dirty="0">
                <a:solidFill>
                  <a:schemeClr val="tx1"/>
                </a:solidFill>
                <a:effectLst/>
                <a:latin typeface="Segoe UI Light" pitchFamily="34" charset="0"/>
                <a:ea typeface="+mn-ea"/>
                <a:cs typeface="+mn-cs"/>
              </a:rPr>
              <a:t>let fourth: number = 0b111001;// binary </a:t>
            </a:r>
          </a:p>
          <a:p>
            <a:endParaRPr lang="en-GB" sz="900" b="0" i="0" u="none" strike="noStrike"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rPr>
              <a:t>String</a:t>
            </a:r>
          </a:p>
          <a:p>
            <a:r>
              <a:rPr lang="en-GB" sz="900" b="0" i="0" u="none" strike="noStrike" kern="1200" dirty="0">
                <a:solidFill>
                  <a:schemeClr val="tx1"/>
                </a:solidFill>
                <a:effectLst/>
                <a:latin typeface="Segoe UI Light" pitchFamily="34" charset="0"/>
                <a:ea typeface="+mn-ea"/>
                <a:cs typeface="+mn-cs"/>
              </a:rPr>
              <a:t>let </a:t>
            </a:r>
            <a:r>
              <a:rPr lang="en-GB" sz="900" b="0" i="0" u="none" strike="noStrike" kern="1200" dirty="0" err="1">
                <a:solidFill>
                  <a:schemeClr val="tx1"/>
                </a:solidFill>
                <a:effectLst/>
                <a:latin typeface="Segoe UI Light" pitchFamily="34" charset="0"/>
                <a:ea typeface="+mn-ea"/>
                <a:cs typeface="+mn-cs"/>
              </a:rPr>
              <a:t>employeeName:string</a:t>
            </a:r>
            <a:r>
              <a:rPr lang="en-GB" sz="900" b="0" i="0" u="none" strike="noStrike" kern="1200" dirty="0">
                <a:solidFill>
                  <a:schemeClr val="tx1"/>
                </a:solidFill>
                <a:effectLst/>
                <a:latin typeface="Segoe UI Light" pitchFamily="34" charset="0"/>
                <a:ea typeface="+mn-ea"/>
                <a:cs typeface="+mn-cs"/>
              </a:rPr>
              <a:t> = 'John Smith';  </a:t>
            </a:r>
            <a:r>
              <a:rPr lang="en-GB" dirty="0"/>
              <a:t> </a:t>
            </a:r>
          </a:p>
          <a:p>
            <a:endParaRPr lang="en-GB" dirty="0"/>
          </a:p>
          <a:p>
            <a:r>
              <a:rPr lang="en-GB" dirty="0"/>
              <a:t>Number</a:t>
            </a:r>
          </a:p>
          <a:p>
            <a:r>
              <a:rPr lang="en-GB" sz="900" b="0" i="0" u="none" strike="noStrike" kern="1200" dirty="0">
                <a:solidFill>
                  <a:schemeClr val="tx1"/>
                </a:solidFill>
                <a:effectLst/>
                <a:latin typeface="Segoe UI Light" pitchFamily="34" charset="0"/>
                <a:ea typeface="+mn-ea"/>
                <a:cs typeface="+mn-cs"/>
              </a:rPr>
              <a:t>let </a:t>
            </a:r>
            <a:r>
              <a:rPr lang="en-GB" sz="900" b="0" i="0" u="none" strike="noStrike" kern="1200" dirty="0" err="1">
                <a:solidFill>
                  <a:schemeClr val="tx1"/>
                </a:solidFill>
                <a:effectLst/>
                <a:latin typeface="Segoe UI Light" pitchFamily="34" charset="0"/>
                <a:ea typeface="+mn-ea"/>
                <a:cs typeface="+mn-cs"/>
              </a:rPr>
              <a:t>isPresent:boolean</a:t>
            </a:r>
            <a:r>
              <a:rPr lang="en-GB" sz="900" b="0" i="0" u="none" strike="noStrike" kern="1200" dirty="0">
                <a:solidFill>
                  <a:schemeClr val="tx1"/>
                </a:solidFill>
                <a:effectLst/>
                <a:latin typeface="Segoe UI Light" pitchFamily="34" charset="0"/>
                <a:ea typeface="+mn-ea"/>
                <a:cs typeface="+mn-cs"/>
              </a:rPr>
              <a:t> = true;</a:t>
            </a:r>
            <a:r>
              <a:rPr lang="en-GB" dirty="0"/>
              <a:t> </a:t>
            </a:r>
          </a:p>
          <a:p>
            <a:endParaRPr lang="en-GB" sz="900" b="0" i="0" u="none" strike="noStrike"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rPr>
              <a:t>Array</a:t>
            </a:r>
          </a:p>
          <a:p>
            <a:r>
              <a:rPr lang="en-GB" sz="900" b="0" i="0" u="none" strike="noStrike" kern="1200" dirty="0">
                <a:solidFill>
                  <a:schemeClr val="tx1"/>
                </a:solidFill>
                <a:effectLst/>
                <a:latin typeface="Segoe UI Light" pitchFamily="34" charset="0"/>
                <a:ea typeface="+mn-ea"/>
                <a:cs typeface="+mn-cs"/>
              </a:rPr>
              <a:t>let fruits: string[] = ['Apple', 'Orange', 'Banana'];</a:t>
            </a:r>
            <a:br>
              <a:rPr lang="en-GB" sz="900" b="0" i="0" u="none" strike="noStrike" kern="1200" dirty="0">
                <a:solidFill>
                  <a:schemeClr val="tx1"/>
                </a:solidFill>
                <a:effectLst/>
                <a:latin typeface="Segoe UI Light" pitchFamily="34" charset="0"/>
                <a:ea typeface="+mn-ea"/>
                <a:cs typeface="+mn-cs"/>
              </a:rPr>
            </a:br>
            <a:r>
              <a:rPr lang="en-GB" sz="900" b="0" i="0" u="none" strike="noStrike" kern="1200" dirty="0">
                <a:solidFill>
                  <a:schemeClr val="tx1"/>
                </a:solidFill>
                <a:effectLst/>
                <a:latin typeface="Segoe UI Light" pitchFamily="34" charset="0"/>
                <a:ea typeface="+mn-ea"/>
                <a:cs typeface="+mn-cs"/>
              </a:rPr>
              <a:t>let fruits: Array&lt;string&gt; = ['Apple', 'Orange', 'Banana'];</a:t>
            </a:r>
            <a:br>
              <a:rPr lang="en-GB" sz="900" b="0" i="0" u="none" strike="noStrike" kern="1200" dirty="0">
                <a:solidFill>
                  <a:schemeClr val="tx1"/>
                </a:solidFill>
                <a:effectLst/>
                <a:latin typeface="Segoe UI Light" pitchFamily="34" charset="0"/>
                <a:ea typeface="+mn-ea"/>
                <a:cs typeface="+mn-cs"/>
              </a:rPr>
            </a:br>
            <a:r>
              <a:rPr lang="en-GB" sz="900" b="0" i="0" u="none" strike="noStrike" kern="1200" dirty="0" err="1">
                <a:solidFill>
                  <a:schemeClr val="tx1"/>
                </a:solidFill>
                <a:effectLst/>
                <a:latin typeface="Segoe UI Light" pitchFamily="34" charset="0"/>
                <a:ea typeface="+mn-ea"/>
                <a:cs typeface="+mn-cs"/>
              </a:rPr>
              <a:t>MultiType</a:t>
            </a:r>
            <a:r>
              <a:rPr lang="en-GB" sz="900" b="0" i="0" u="none" strike="noStrike" kern="1200" dirty="0">
                <a:solidFill>
                  <a:schemeClr val="tx1"/>
                </a:solidFill>
                <a:effectLst/>
                <a:latin typeface="Segoe UI Light" pitchFamily="34" charset="0"/>
                <a:ea typeface="+mn-ea"/>
                <a:cs typeface="+mn-cs"/>
              </a:rPr>
              <a:t> Array</a:t>
            </a:r>
            <a:br>
              <a:rPr lang="en-GB" sz="900" b="0" i="0" u="none" strike="noStrike" kern="1200" dirty="0">
                <a:solidFill>
                  <a:schemeClr val="tx1"/>
                </a:solidFill>
                <a:effectLst/>
                <a:latin typeface="Segoe UI Light" pitchFamily="34" charset="0"/>
                <a:ea typeface="+mn-ea"/>
                <a:cs typeface="+mn-cs"/>
              </a:rPr>
            </a:br>
            <a:r>
              <a:rPr lang="en-GB" sz="900" b="0" i="0" u="none" strike="noStrike" kern="1200" dirty="0">
                <a:solidFill>
                  <a:schemeClr val="tx1"/>
                </a:solidFill>
                <a:effectLst/>
                <a:latin typeface="Segoe UI Light" pitchFamily="34" charset="0"/>
                <a:ea typeface="+mn-ea"/>
                <a:cs typeface="+mn-cs"/>
              </a:rPr>
              <a:t>let values: (string | number)[] = ['Apple', 2, 'Orange', 3, 4, 'Banana']; </a:t>
            </a:r>
            <a:br>
              <a:rPr lang="en-GB" sz="900" b="0" i="0" u="none" strike="noStrike" kern="1200" dirty="0">
                <a:solidFill>
                  <a:schemeClr val="tx1"/>
                </a:solidFill>
                <a:effectLst/>
                <a:latin typeface="Segoe UI Light" pitchFamily="34" charset="0"/>
                <a:ea typeface="+mn-ea"/>
                <a:cs typeface="+mn-cs"/>
              </a:rPr>
            </a:br>
            <a:r>
              <a:rPr lang="en-GB" sz="900" b="0" i="0" u="none" strike="noStrike" kern="1200" dirty="0">
                <a:solidFill>
                  <a:schemeClr val="tx1"/>
                </a:solidFill>
                <a:effectLst/>
                <a:latin typeface="Segoe UI Light" pitchFamily="34" charset="0"/>
                <a:ea typeface="+mn-ea"/>
                <a:cs typeface="+mn-cs"/>
              </a:rPr>
              <a:t>let values: Array&lt;string | number&gt; = ['Apple', 2, 'Orange', 3, 4, 'Banana']; </a:t>
            </a:r>
            <a:r>
              <a:rPr lang="en-GB" dirty="0"/>
              <a:t> </a:t>
            </a:r>
          </a:p>
          <a:p>
            <a:endParaRPr lang="en-GB" sz="900" b="0" i="0" u="none" strike="noStrike" kern="1200" dirty="0">
              <a:solidFill>
                <a:schemeClr val="tx1"/>
              </a:solidFill>
              <a:effectLst/>
              <a:latin typeface="Segoe UI Light" pitchFamily="34" charset="0"/>
              <a:ea typeface="+mn-ea"/>
              <a:cs typeface="+mn-cs"/>
            </a:endParaRPr>
          </a:p>
          <a:p>
            <a:r>
              <a:rPr lang="en-GB" sz="900" b="0" i="0" u="none" strike="noStrike" kern="1200" dirty="0">
                <a:solidFill>
                  <a:schemeClr val="tx1"/>
                </a:solidFill>
                <a:effectLst/>
                <a:latin typeface="Segoe UI Light" pitchFamily="34" charset="0"/>
                <a:ea typeface="+mn-ea"/>
                <a:cs typeface="+mn-cs"/>
              </a:rPr>
              <a:t>Tuple is a new data type which includes two set of values of different data types</a:t>
            </a:r>
            <a:br>
              <a:rPr lang="en-GB" sz="900" b="0" i="0" u="none" strike="noStrike" kern="1200" dirty="0">
                <a:solidFill>
                  <a:schemeClr val="tx1"/>
                </a:solidFill>
                <a:effectLst/>
                <a:latin typeface="Segoe UI Light" pitchFamily="34" charset="0"/>
                <a:ea typeface="+mn-ea"/>
                <a:cs typeface="+mn-cs"/>
              </a:rPr>
            </a:br>
            <a:r>
              <a:rPr lang="en-GB" sz="900" b="0" i="0" u="none" strike="noStrike" kern="1200" dirty="0">
                <a:solidFill>
                  <a:schemeClr val="tx1"/>
                </a:solidFill>
                <a:effectLst/>
                <a:latin typeface="Segoe UI Light" pitchFamily="34" charset="0"/>
                <a:ea typeface="+mn-ea"/>
                <a:cs typeface="+mn-cs"/>
              </a:rPr>
              <a:t>var employee: [number, string] = [1, "Steve"];</a:t>
            </a:r>
            <a:r>
              <a:rPr lang="en-GB" dirty="0"/>
              <a:t> </a:t>
            </a:r>
          </a:p>
          <a:p>
            <a:endParaRPr lang="en-GB" sz="900" b="0" i="0" u="none" strike="noStrike"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rPr>
              <a:t>Enum</a:t>
            </a:r>
            <a:endParaRPr lang="en-GB" sz="900" b="0" i="0" u="none" strike="noStrike" kern="1200" dirty="0">
              <a:solidFill>
                <a:schemeClr val="tx1"/>
              </a:solidFill>
              <a:effectLst/>
              <a:latin typeface="Segoe UI Light" pitchFamily="34" charset="0"/>
              <a:ea typeface="+mn-ea"/>
              <a:cs typeface="+mn-cs"/>
            </a:endParaRPr>
          </a:p>
          <a:p>
            <a:r>
              <a:rPr lang="en-GB" sz="900" b="0" i="0" u="none" strike="noStrike" kern="1200" dirty="0" err="1">
                <a:solidFill>
                  <a:schemeClr val="tx1"/>
                </a:solidFill>
                <a:effectLst/>
                <a:latin typeface="Segoe UI Light" pitchFamily="34" charset="0"/>
                <a:ea typeface="+mn-ea"/>
                <a:cs typeface="+mn-cs"/>
              </a:rPr>
              <a:t>enum</a:t>
            </a:r>
            <a:r>
              <a:rPr lang="en-GB" sz="900" b="0" i="0" u="none" strike="noStrike" kern="1200" dirty="0">
                <a:solidFill>
                  <a:schemeClr val="tx1"/>
                </a:solidFill>
                <a:effectLst/>
                <a:latin typeface="Segoe UI Light" pitchFamily="34" charset="0"/>
                <a:ea typeface="+mn-ea"/>
                <a:cs typeface="+mn-cs"/>
              </a:rPr>
              <a:t> </a:t>
            </a:r>
            <a:r>
              <a:rPr lang="en-GB" sz="900" b="0" i="0" u="none" strike="noStrike" kern="1200" dirty="0" err="1">
                <a:solidFill>
                  <a:schemeClr val="tx1"/>
                </a:solidFill>
                <a:effectLst/>
                <a:latin typeface="Segoe UI Light" pitchFamily="34" charset="0"/>
                <a:ea typeface="+mn-ea"/>
                <a:cs typeface="+mn-cs"/>
              </a:rPr>
              <a:t>PrintMedia</a:t>
            </a:r>
            <a:r>
              <a:rPr lang="en-GB" sz="900" b="0" i="0" u="none" strike="noStrike" kern="1200" dirty="0">
                <a:solidFill>
                  <a:schemeClr val="tx1"/>
                </a:solidFill>
                <a:effectLst/>
                <a:latin typeface="Segoe UI Light" pitchFamily="34" charset="0"/>
                <a:ea typeface="+mn-ea"/>
                <a:cs typeface="+mn-cs"/>
              </a:rPr>
              <a:t> {     Newspaper = 1,     Newsletter = 5,     Magazine = 5,     Book = 10 }</a:t>
            </a:r>
            <a:r>
              <a:rPr lang="en-GB" dirty="0"/>
              <a:t> </a:t>
            </a:r>
          </a:p>
          <a:p>
            <a:endParaRPr lang="en-GB" dirty="0"/>
          </a:p>
          <a:p>
            <a:r>
              <a:rPr lang="en-GB" dirty="0"/>
              <a:t>Union</a:t>
            </a:r>
          </a:p>
          <a:p>
            <a:r>
              <a:rPr lang="en-GB" sz="900" kern="1200" dirty="0">
                <a:solidFill>
                  <a:schemeClr val="tx1"/>
                </a:solidFill>
                <a:effectLst/>
                <a:latin typeface="Segoe UI Light" pitchFamily="34" charset="0"/>
                <a:ea typeface="+mn-ea"/>
                <a:cs typeface="+mn-cs"/>
              </a:rPr>
              <a:t>let</a:t>
            </a:r>
            <a:r>
              <a:rPr lang="en-GB" dirty="0"/>
              <a:t> code: (</a:t>
            </a:r>
            <a:r>
              <a:rPr lang="en-GB" sz="900" kern="1200" dirty="0">
                <a:solidFill>
                  <a:schemeClr val="tx1"/>
                </a:solidFill>
                <a:effectLst/>
                <a:latin typeface="Segoe UI Light" pitchFamily="34" charset="0"/>
                <a:ea typeface="+mn-ea"/>
                <a:cs typeface="+mn-cs"/>
              </a:rPr>
              <a:t>string</a:t>
            </a:r>
            <a:r>
              <a:rPr lang="en-GB" dirty="0"/>
              <a:t> | </a:t>
            </a:r>
            <a:r>
              <a:rPr lang="en-GB" sz="900" kern="1200" dirty="0">
                <a:solidFill>
                  <a:schemeClr val="tx1"/>
                </a:solidFill>
                <a:effectLst/>
                <a:latin typeface="Segoe UI Light" pitchFamily="34" charset="0"/>
                <a:ea typeface="+mn-ea"/>
                <a:cs typeface="+mn-cs"/>
              </a:rPr>
              <a:t>number</a:t>
            </a:r>
            <a:r>
              <a:rPr lang="en-GB" dirty="0"/>
              <a:t>);</a:t>
            </a:r>
          </a:p>
          <a:p>
            <a:endParaRPr lang="en-GB" dirty="0"/>
          </a:p>
          <a:p>
            <a:r>
              <a:rPr lang="en-GB" dirty="0"/>
              <a:t>Any</a:t>
            </a:r>
          </a:p>
          <a:p>
            <a:r>
              <a:rPr lang="en-US" sz="900" kern="1200" dirty="0">
                <a:solidFill>
                  <a:schemeClr val="tx1"/>
                </a:solidFill>
                <a:effectLst/>
                <a:latin typeface="Segoe UI Light" pitchFamily="34" charset="0"/>
                <a:ea typeface="+mn-ea"/>
                <a:cs typeface="+mn-cs"/>
              </a:rPr>
              <a:t>let</a:t>
            </a:r>
            <a:r>
              <a:rPr lang="en-US" dirty="0"/>
              <a:t> something: any = </a:t>
            </a:r>
            <a:r>
              <a:rPr lang="en-US" sz="900" kern="1200" dirty="0">
                <a:solidFill>
                  <a:schemeClr val="tx1"/>
                </a:solidFill>
                <a:effectLst/>
                <a:latin typeface="Segoe UI Light" pitchFamily="34" charset="0"/>
                <a:ea typeface="+mn-ea"/>
                <a:cs typeface="+mn-cs"/>
              </a:rPr>
              <a:t>"Hello World!"</a:t>
            </a:r>
            <a:r>
              <a:rPr lang="en-US" dirty="0"/>
              <a:t>; </a:t>
            </a:r>
          </a:p>
          <a:p>
            <a:r>
              <a:rPr lang="en-GB" dirty="0"/>
              <a:t>something = 23; </a:t>
            </a:r>
          </a:p>
          <a:p>
            <a:r>
              <a:rPr lang="en-GB" dirty="0"/>
              <a:t>something = true;</a:t>
            </a:r>
          </a:p>
          <a:p>
            <a:endParaRPr lang="en-GB" dirty="0"/>
          </a:p>
          <a:p>
            <a:r>
              <a:rPr lang="en-GB" dirty="0"/>
              <a:t>Void</a:t>
            </a:r>
          </a:p>
          <a:p>
            <a:r>
              <a:rPr lang="en-GB" sz="900" kern="1200" dirty="0">
                <a:solidFill>
                  <a:schemeClr val="tx1"/>
                </a:solidFill>
                <a:effectLst/>
                <a:latin typeface="Segoe UI Light" pitchFamily="34" charset="0"/>
                <a:ea typeface="+mn-ea"/>
                <a:cs typeface="+mn-cs"/>
              </a:rPr>
              <a:t>function</a:t>
            </a:r>
            <a:r>
              <a:rPr lang="en-GB" dirty="0"/>
              <a:t> </a:t>
            </a:r>
            <a:r>
              <a:rPr lang="en-GB" dirty="0" err="1"/>
              <a:t>sayHi</a:t>
            </a:r>
            <a:r>
              <a:rPr lang="en-GB" dirty="0"/>
              <a:t>(): </a:t>
            </a:r>
            <a:r>
              <a:rPr lang="en-GB" sz="900" kern="1200" dirty="0">
                <a:solidFill>
                  <a:schemeClr val="tx1"/>
                </a:solidFill>
                <a:effectLst/>
                <a:latin typeface="Segoe UI Light" pitchFamily="34" charset="0"/>
                <a:ea typeface="+mn-ea"/>
                <a:cs typeface="+mn-cs"/>
              </a:rPr>
              <a:t>void</a:t>
            </a:r>
            <a:r>
              <a:rPr lang="en-GB" dirty="0"/>
              <a:t> { console.log('Hi!') } </a:t>
            </a:r>
          </a:p>
          <a:p>
            <a:endParaRPr lang="en-GB" dirty="0"/>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3/23/2021 1:56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6933295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3/23/2021 1:56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7637489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5897879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18952585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3/23/2021 1:56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7637489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87663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3/23/2021 1:56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4185161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dirty="0"/>
              <a:t>Tahoe/SPS 2001 – ASP Based, Single Box</a:t>
            </a:r>
          </a:p>
          <a:p>
            <a:r>
              <a:rPr lang="en-US" sz="3600" dirty="0"/>
              <a:t>SP  2003 – Moved to ASP.NET, scale out, enterprise manageability</a:t>
            </a:r>
          </a:p>
          <a:p>
            <a:r>
              <a:rPr lang="en-US" sz="3600" dirty="0"/>
              <a:t>SP  2007 – Added ECM, Publishing, Shared Services</a:t>
            </a:r>
          </a:p>
          <a:p>
            <a:r>
              <a:rPr lang="en-US" sz="3600" dirty="0"/>
              <a:t>SP  2010 – FAST acquisition, search driven portals, scaled up </a:t>
            </a:r>
            <a:r>
              <a:rPr lang="en-US" sz="3600" dirty="0" err="1"/>
              <a:t>doclibs</a:t>
            </a:r>
            <a:endParaRPr lang="en-US" sz="3600" dirty="0"/>
          </a:p>
          <a:p>
            <a:r>
              <a:rPr lang="en-US" sz="3600" dirty="0"/>
              <a:t>SP  2013 – Multitenant, base for our cloud-based release</a:t>
            </a:r>
          </a:p>
          <a:p>
            <a:r>
              <a:rPr lang="en-US" sz="3600" dirty="0"/>
              <a:t>SP 2016 – First version migrated back from Cloud</a:t>
            </a:r>
          </a:p>
          <a:p>
            <a:endParaRPr lang="en-US" dirty="0"/>
          </a:p>
        </p:txBody>
      </p:sp>
      <p:sp>
        <p:nvSpPr>
          <p:cNvPr id="4" name="Date Placeholder 3"/>
          <p:cNvSpPr>
            <a:spLocks noGrp="1"/>
          </p:cNvSpPr>
          <p:nvPr>
            <p:ph type="dt" idx="10"/>
          </p:nvPr>
        </p:nvSpPr>
        <p:spPr/>
        <p:txBody>
          <a:bodyPr/>
          <a:lstStyle/>
          <a:p>
            <a:fld id="{CA18E192-2F8D-428E-B62B-9841F858B005}" type="datetime1">
              <a:rPr lang="en-US" smtClean="0">
                <a:solidFill>
                  <a:prstClr val="black"/>
                </a:solidFill>
              </a:rPr>
              <a:pPr/>
              <a:t>3/23/2021</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89525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Tx/>
              <a:buNone/>
              <a:tabLst/>
              <a:defRPr/>
            </a:pPr>
            <a:r>
              <a:rPr lang="en-GB" sz="900" dirty="0"/>
              <a:t>https://docs.microsoft.com/en-us/sharepoint/dev/spfx/release-1.12.0 </a:t>
            </a:r>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7</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00003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Segoe UI"/>
              </a:rPr>
              <a:t>Built into the SharePoint mobile apps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9B58DE-4BA1-4364-B922-4D0E9172083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12257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rendered using Open Source web tech</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CDN deployed web apps with client side interactivity and fast page routing</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web parts</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and persisted caches</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Mobile optimized (responsive)</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3/23/2021 1:56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191081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sz="1600" dirty="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3/23/2021 1:56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047063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2133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To build and deploy client-side web parts using the </a:t>
            </a:r>
            <a:r>
              <a:rPr lang="en-US" dirty="0" err="1"/>
              <a:t>the</a:t>
            </a:r>
            <a:r>
              <a:rPr lang="en-US" dirty="0"/>
              <a:t> SharePoint Framework, you will need an Office 365 Tenant. </a:t>
            </a:r>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1055206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1.bin"/><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name="Acrobat Document" r:id="rId2" imgW="2476500" imgH="666750" progId="AcroExch.Document.DC">
                  <p:embed/>
                </p:oleObj>
              </mc:Choice>
              <mc:Fallback>
                <p:oleObj name="Acrobat Document" r:id="rId2"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3"/>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4400" y="633600"/>
            <a:ext cx="115740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Click to edit Master title style</a:t>
            </a:r>
          </a:p>
        </p:txBody>
      </p:sp>
    </p:spTree>
    <p:extLst>
      <p:ext uri="{BB962C8B-B14F-4D97-AF65-F5344CB8AC3E}">
        <p14:creationId xmlns:p14="http://schemas.microsoft.com/office/powerpoint/2010/main" val="324281744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1241426"/>
            <a:ext cx="5486399" cy="849463"/>
          </a:xfrm>
        </p:spPr>
        <p:txBody>
          <a:bodyP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9215243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4400" y="1212850"/>
            <a:ext cx="11574000" cy="1566583"/>
          </a:xfrm>
        </p:spPr>
        <p:txBody>
          <a:bodyPr>
            <a:spAutoFit/>
          </a:bodyPr>
          <a:lstStyle>
            <a:lvl1pPr>
              <a:defRPr sz="24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464400" y="633600"/>
            <a:ext cx="11574000" cy="410369"/>
          </a:xfrm>
        </p:spPr>
        <p:txBody>
          <a:bodyPr vert="horz" wrap="square" lIns="0" tIns="0" rIns="0" bIns="0" rtlCol="0" anchor="t">
            <a:spAutoFit/>
          </a:bodyPr>
          <a:lstStyle>
            <a:lvl1pPr>
              <a:defRPr lang="en-US" sz="2800">
                <a:solidFill>
                  <a:srgbClr val="2F2F2F"/>
                </a:solidFill>
              </a:defRPr>
            </a:lvl1pPr>
          </a:lstStyle>
          <a:p>
            <a:pPr lvl="0">
              <a:lnSpc>
                <a:spcPts val="3200"/>
              </a:lnSpc>
            </a:pPr>
            <a:r>
              <a:rPr lang="en-US" dirty="0"/>
              <a:t>Click to edit Master title style</a:t>
            </a:r>
          </a:p>
        </p:txBody>
      </p:sp>
    </p:spTree>
    <p:extLst>
      <p:ext uri="{BB962C8B-B14F-4D97-AF65-F5344CB8AC3E}">
        <p14:creationId xmlns:p14="http://schemas.microsoft.com/office/powerpoint/2010/main" val="397054023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943305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3 Pillars">
    <p:spTree>
      <p:nvGrpSpPr>
        <p:cNvPr id="1" name=""/>
        <p:cNvGrpSpPr/>
        <p:nvPr/>
      </p:nvGrpSpPr>
      <p:grpSpPr>
        <a:xfrm>
          <a:off x="0" y="0"/>
          <a:ext cx="0" cy="0"/>
          <a:chOff x="0" y="0"/>
          <a:chExt cx="0" cy="0"/>
        </a:xfrm>
      </p:grpSpPr>
      <p:sp>
        <p:nvSpPr>
          <p:cNvPr id="21" name="Content Placeholder 2"/>
          <p:cNvSpPr>
            <a:spLocks noGrp="1"/>
          </p:cNvSpPr>
          <p:nvPr>
            <p:ph idx="22" hasCustomPrompt="1"/>
          </p:nvPr>
        </p:nvSpPr>
        <p:spPr>
          <a:xfrm>
            <a:off x="8454583" y="2628704"/>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17" name="Content Placeholder 2"/>
          <p:cNvSpPr>
            <a:spLocks noGrp="1"/>
          </p:cNvSpPr>
          <p:nvPr>
            <p:ph idx="18" hasCustomPrompt="1"/>
          </p:nvPr>
        </p:nvSpPr>
        <p:spPr>
          <a:xfrm>
            <a:off x="409214" y="2628705"/>
            <a:ext cx="3544395" cy="947375"/>
          </a:xfrm>
        </p:spPr>
        <p:txBody>
          <a:bodyPr lIns="146304" rIns="146304"/>
          <a:lstStyle>
            <a:lvl1pPr marL="0" indent="0" algn="ctr" defTabSz="932597" rtl="0" eaLnBrk="1" latinLnBrk="0" hangingPunct="1">
              <a:buNone/>
              <a:defRPr lang="en-US" sz="5507"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44">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36"/>
            </a:lvl3pPr>
            <a:lvl4pPr algn="ctr">
              <a:defRPr sz="1836">
                <a:latin typeface="+mn-lt"/>
              </a:defRPr>
            </a:lvl4pPr>
            <a:lvl5pPr algn="ctr">
              <a:defRPr sz="1632">
                <a:latin typeface="+mn-lt"/>
              </a:defRPr>
            </a:lvl5pPr>
          </a:lstStyle>
          <a:p>
            <a:pPr lvl="0"/>
            <a:r>
              <a:rPr lang="en-US" dirty="0"/>
              <a:t>#</a:t>
            </a:r>
          </a:p>
        </p:txBody>
      </p:sp>
      <p:sp>
        <p:nvSpPr>
          <p:cNvPr id="3" name="Content Placeholder 2"/>
          <p:cNvSpPr>
            <a:spLocks noGrp="1"/>
          </p:cNvSpPr>
          <p:nvPr>
            <p:ph idx="1"/>
          </p:nvPr>
        </p:nvSpPr>
        <p:spPr>
          <a:xfrm>
            <a:off x="409214" y="3563225"/>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642398" y="3449394"/>
            <a:ext cx="3078028"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Rectangle 13"/>
          <p:cNvSpPr/>
          <p:nvPr userDrawn="1"/>
        </p:nvSpPr>
        <p:spPr>
          <a:xfrm>
            <a:off x="4621715"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userDrawn="1"/>
        </p:nvSpPr>
        <p:spPr>
          <a:xfrm>
            <a:off x="8641129"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Text Placeholder 7"/>
          <p:cNvSpPr>
            <a:spLocks noGrp="1"/>
          </p:cNvSpPr>
          <p:nvPr>
            <p:ph type="body" sz="quarter" idx="13" hasCustomPrompt="1"/>
          </p:nvPr>
        </p:nvSpPr>
        <p:spPr>
          <a:xfrm>
            <a:off x="0" y="479725"/>
            <a:ext cx="12436475" cy="649454"/>
          </a:xfrm>
        </p:spPr>
        <p:txBody>
          <a:bodyPr/>
          <a:lstStyle>
            <a:lvl1pPr marL="0" indent="0" algn="ctr" defTabSz="932597" rtl="0" eaLnBrk="1" latinLnBrk="0" hangingPunct="1">
              <a:lnSpc>
                <a:spcPct val="90000"/>
              </a:lnSpc>
              <a:spcBef>
                <a:spcPts val="1020"/>
              </a:spcBef>
              <a:buFont typeface="Arial" panose="020B0604020202020204" pitchFamily="34" charset="0"/>
              <a:buNone/>
              <a:defRPr lang="en-US" sz="3264" b="0" kern="1200" dirty="0">
                <a:solidFill>
                  <a:schemeClr val="tx1"/>
                </a:solidFill>
                <a:latin typeface="+mj-lt"/>
                <a:ea typeface="+mn-ea"/>
                <a:cs typeface="Segoe UI Semilight" panose="020B0402040204020203" pitchFamily="34" charset="0"/>
              </a:defRPr>
            </a:lvl1pPr>
          </a:lstStyle>
          <a:p>
            <a:pPr marL="0" lvl="0" indent="0" algn="ctr" defTabSz="932597" rtl="0" eaLnBrk="1" latinLnBrk="0" hangingPunct="1">
              <a:lnSpc>
                <a:spcPct val="90000"/>
              </a:lnSpc>
              <a:spcBef>
                <a:spcPts val="1020"/>
              </a:spcBef>
              <a:buFont typeface="Arial" panose="020B0604020202020204" pitchFamily="34" charset="0"/>
              <a:buNone/>
            </a:pPr>
            <a:r>
              <a:rPr lang="en-US" dirty="0"/>
              <a:t>Click to edit master title style</a:t>
            </a:r>
          </a:p>
        </p:txBody>
      </p:sp>
      <p:sp>
        <p:nvSpPr>
          <p:cNvPr id="20" name="Content Placeholder 2"/>
          <p:cNvSpPr>
            <a:spLocks noGrp="1"/>
          </p:cNvSpPr>
          <p:nvPr>
            <p:ph idx="21" hasCustomPrompt="1"/>
          </p:nvPr>
        </p:nvSpPr>
        <p:spPr>
          <a:xfrm>
            <a:off x="4431898" y="2628705"/>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4" name="Content Placeholder 2">
            <a:extLst>
              <a:ext uri="{FF2B5EF4-FFF2-40B4-BE49-F238E27FC236}">
                <a16:creationId xmlns:a16="http://schemas.microsoft.com/office/drawing/2014/main" id="{B2337D69-CD7F-4098-AC19-405A8092AC75}"/>
              </a:ext>
            </a:extLst>
          </p:cNvPr>
          <p:cNvSpPr>
            <a:spLocks noGrp="1"/>
          </p:cNvSpPr>
          <p:nvPr>
            <p:ph idx="25"/>
          </p:nvPr>
        </p:nvSpPr>
        <p:spPr>
          <a:xfrm>
            <a:off x="4431898" y="3563224"/>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78331A1A-555C-4ED6-9821-A871C182E5A3}"/>
              </a:ext>
            </a:extLst>
          </p:cNvPr>
          <p:cNvSpPr>
            <a:spLocks noGrp="1"/>
          </p:cNvSpPr>
          <p:nvPr>
            <p:ph idx="26"/>
          </p:nvPr>
        </p:nvSpPr>
        <p:spPr>
          <a:xfrm>
            <a:off x="8454583" y="3568768"/>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622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14:bounceEnd="32000">
                                          <p:cBhvr additive="base">
                                            <p:cTn id="25"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14:bounceEnd="32000">
                                          <p:cBhvr additive="base">
                                            <p:cTn id="39"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750" fill="hold"/>
                                            <p:tgtEl>
                                              <p:spTgt spid="20"/>
                                            </p:tgtEl>
                                            <p:attrNameLst>
                                              <p:attrName>ppt_x</p:attrName>
                                            </p:attrNameLst>
                                          </p:cBhvr>
                                          <p:tavLst>
                                            <p:tav tm="0">
                                              <p:val>
                                                <p:strVal val="#ppt_x"/>
                                              </p:val>
                                            </p:tav>
                                            <p:tav tm="100000">
                                              <p:val>
                                                <p:strVal val="#ppt_x"/>
                                              </p:val>
                                            </p:tav>
                                          </p:tavLst>
                                        </p:anim>
                                        <p:anim calcmode="lin" valueType="num">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ppt_x"/>
                                              </p:val>
                                            </p:tav>
                                            <p:tav tm="100000">
                                              <p:val>
                                                <p:strVal val="#ppt_x"/>
                                              </p:val>
                                            </p:tav>
                                          </p:tavLst>
                                        </p:anim>
                                        <p:anim calcmode="lin" valueType="num">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3"/>
            <a:ext cx="11375536" cy="762786"/>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29661" y="1476621"/>
            <a:ext cx="11375536" cy="2233625"/>
          </a:xfrm>
          <a:prstGeom prst="rect">
            <a:avLst/>
          </a:prstGeom>
        </p:spPr>
        <p:txBody>
          <a:bodyPr/>
          <a:lstStyle>
            <a:lvl1pPr marL="217421" indent="-217421">
              <a:buFont typeface="Wingdings" pitchFamily="2" charset="2"/>
              <a:buChar char=""/>
              <a:defRPr sz="3061">
                <a:solidFill>
                  <a:srgbClr val="333333"/>
                </a:solidFill>
              </a:defRPr>
            </a:lvl1pPr>
            <a:lvl2pPr marL="395973" indent="-178553">
              <a:buFont typeface="Wingdings" pitchFamily="2" charset="2"/>
              <a:buChar char=""/>
              <a:defRPr>
                <a:solidFill>
                  <a:srgbClr val="333333"/>
                </a:solidFill>
                <a:latin typeface="+mn-lt"/>
              </a:defRPr>
            </a:lvl2pPr>
            <a:lvl3pPr marL="567239" indent="-171265">
              <a:buFont typeface="Wingdings" pitchFamily="2" charset="2"/>
              <a:buChar char=""/>
              <a:tabLst/>
              <a:defRPr>
                <a:solidFill>
                  <a:srgbClr val="333333"/>
                </a:solidFill>
                <a:latin typeface="+mn-lt"/>
              </a:defRPr>
            </a:lvl3pPr>
            <a:lvl4pPr marL="699634" indent="-132396">
              <a:buFont typeface="Wingdings" pitchFamily="2" charset="2"/>
              <a:buChar char=""/>
              <a:defRPr>
                <a:solidFill>
                  <a:srgbClr val="333333"/>
                </a:solidFill>
                <a:latin typeface="+mn-lt"/>
              </a:defRPr>
            </a:lvl4pPr>
            <a:lvl5pPr marL="832030" indent="-132396">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11172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06208418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149182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8929363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86C2-808F-4E8B-B355-F5873DF9048E}"/>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8DCCEDBD-DA8B-4E50-9C70-0F5BC991B22B}"/>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C08639-C2A2-4A3F-9183-69E216E8DE03}"/>
              </a:ext>
            </a:extLst>
          </p:cNvPr>
          <p:cNvSpPr>
            <a:spLocks noGrp="1"/>
          </p:cNvSpPr>
          <p:nvPr>
            <p:ph type="dt" sz="half" idx="10"/>
          </p:nvPr>
        </p:nvSpPr>
        <p:spPr/>
        <p:txBody>
          <a:bodyPr/>
          <a:lstStyle/>
          <a:p>
            <a:fld id="{F70D635B-365E-4B72-BC12-CD19A0D1B0E5}" type="datetimeFigureOut">
              <a:rPr lang="en-GB" smtClean="0"/>
              <a:t>23/03/2021</a:t>
            </a:fld>
            <a:endParaRPr lang="en-GB"/>
          </a:p>
        </p:txBody>
      </p:sp>
      <p:sp>
        <p:nvSpPr>
          <p:cNvPr id="5" name="Footer Placeholder 4">
            <a:extLst>
              <a:ext uri="{FF2B5EF4-FFF2-40B4-BE49-F238E27FC236}">
                <a16:creationId xmlns:a16="http://schemas.microsoft.com/office/drawing/2014/main" id="{2C346EE5-39C4-4591-A18A-EC96FF77B18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446189-0F03-4C97-89E8-28AC01BB3ECD}"/>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20987007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6B6F-C9CB-40A7-AAEA-F79AC60FA4A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914C-A1BA-455F-B834-96E7D291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EABC02-54BF-42E3-865D-42FF3186BAEE}"/>
              </a:ext>
            </a:extLst>
          </p:cNvPr>
          <p:cNvSpPr>
            <a:spLocks noGrp="1"/>
          </p:cNvSpPr>
          <p:nvPr>
            <p:ph type="dt" sz="half" idx="10"/>
          </p:nvPr>
        </p:nvSpPr>
        <p:spPr/>
        <p:txBody>
          <a:bodyPr/>
          <a:lstStyle/>
          <a:p>
            <a:fld id="{F70D635B-365E-4B72-BC12-CD19A0D1B0E5}" type="datetimeFigureOut">
              <a:rPr lang="en-GB" smtClean="0"/>
              <a:t>23/03/2021</a:t>
            </a:fld>
            <a:endParaRPr lang="en-GB"/>
          </a:p>
        </p:txBody>
      </p:sp>
      <p:sp>
        <p:nvSpPr>
          <p:cNvPr id="5" name="Footer Placeholder 4">
            <a:extLst>
              <a:ext uri="{FF2B5EF4-FFF2-40B4-BE49-F238E27FC236}">
                <a16:creationId xmlns:a16="http://schemas.microsoft.com/office/drawing/2014/main" id="{DD3C343C-EE55-45E1-98B8-6C3EB4B4DF2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BC8FE7-2AB1-419A-B054-C1A7CBEE7A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19895400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66BF-C31E-4A9F-972E-8D9D94201364}"/>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B6B45A-41A4-4350-8DC6-BB3D6A64DC61}"/>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AA90D-F841-4113-BB27-DCC90529C062}"/>
              </a:ext>
            </a:extLst>
          </p:cNvPr>
          <p:cNvSpPr>
            <a:spLocks noGrp="1"/>
          </p:cNvSpPr>
          <p:nvPr>
            <p:ph type="dt" sz="half" idx="10"/>
          </p:nvPr>
        </p:nvSpPr>
        <p:spPr/>
        <p:txBody>
          <a:bodyPr/>
          <a:lstStyle/>
          <a:p>
            <a:fld id="{F70D635B-365E-4B72-BC12-CD19A0D1B0E5}" type="datetimeFigureOut">
              <a:rPr lang="en-GB" smtClean="0"/>
              <a:t>23/03/2021</a:t>
            </a:fld>
            <a:endParaRPr lang="en-GB"/>
          </a:p>
        </p:txBody>
      </p:sp>
      <p:sp>
        <p:nvSpPr>
          <p:cNvPr id="5" name="Footer Placeholder 4">
            <a:extLst>
              <a:ext uri="{FF2B5EF4-FFF2-40B4-BE49-F238E27FC236}">
                <a16:creationId xmlns:a16="http://schemas.microsoft.com/office/drawing/2014/main" id="{BDAE6462-2161-4273-AF5A-A0AA7EC0B8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4F9D1A-4F10-464F-9017-1131727A2AD7}"/>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0337651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590-C6CB-47D6-850D-73AF17E6943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FB3E65C-0653-4B12-A30C-09642AAAA31A}"/>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531314-E4F1-4C39-B188-C0AB7A8DF546}"/>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02F392-3208-41C9-A976-04AD499AC3AA}"/>
              </a:ext>
            </a:extLst>
          </p:cNvPr>
          <p:cNvSpPr>
            <a:spLocks noGrp="1"/>
          </p:cNvSpPr>
          <p:nvPr>
            <p:ph type="dt" sz="half" idx="10"/>
          </p:nvPr>
        </p:nvSpPr>
        <p:spPr/>
        <p:txBody>
          <a:bodyPr/>
          <a:lstStyle/>
          <a:p>
            <a:fld id="{F70D635B-365E-4B72-BC12-CD19A0D1B0E5}" type="datetimeFigureOut">
              <a:rPr lang="en-GB" smtClean="0"/>
              <a:t>23/03/2021</a:t>
            </a:fld>
            <a:endParaRPr lang="en-GB"/>
          </a:p>
        </p:txBody>
      </p:sp>
      <p:sp>
        <p:nvSpPr>
          <p:cNvPr id="6" name="Footer Placeholder 5">
            <a:extLst>
              <a:ext uri="{FF2B5EF4-FFF2-40B4-BE49-F238E27FC236}">
                <a16:creationId xmlns:a16="http://schemas.microsoft.com/office/drawing/2014/main" id="{26A32AA5-0BA5-4610-AB21-DA05D1927D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258359C-34B4-47D8-88A0-5CCF9573BBAE}"/>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70216973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2B18-506E-4AE7-88E6-FF1316FBE830}"/>
              </a:ext>
            </a:extLst>
          </p:cNvPr>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EEC2A4-05CB-47C7-AA85-36AC9D0DE26B}"/>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0CB9FE4-8B33-4819-8D3B-AD817B4FC4A8}"/>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97A4F2-2E03-4A51-B99F-0D8A1403E6A9}"/>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DC4C0AD7-8E94-4FCC-A079-21DC5CD0C131}"/>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E53F1B-43EB-42AD-9F64-BCD5EBF8ADF3}"/>
              </a:ext>
            </a:extLst>
          </p:cNvPr>
          <p:cNvSpPr>
            <a:spLocks noGrp="1"/>
          </p:cNvSpPr>
          <p:nvPr>
            <p:ph type="dt" sz="half" idx="10"/>
          </p:nvPr>
        </p:nvSpPr>
        <p:spPr/>
        <p:txBody>
          <a:bodyPr/>
          <a:lstStyle/>
          <a:p>
            <a:fld id="{F70D635B-365E-4B72-BC12-CD19A0D1B0E5}" type="datetimeFigureOut">
              <a:rPr lang="en-GB" smtClean="0"/>
              <a:t>23/03/2021</a:t>
            </a:fld>
            <a:endParaRPr lang="en-GB"/>
          </a:p>
        </p:txBody>
      </p:sp>
      <p:sp>
        <p:nvSpPr>
          <p:cNvPr id="8" name="Footer Placeholder 7">
            <a:extLst>
              <a:ext uri="{FF2B5EF4-FFF2-40B4-BE49-F238E27FC236}">
                <a16:creationId xmlns:a16="http://schemas.microsoft.com/office/drawing/2014/main" id="{92732F73-E6F8-41F5-BFAB-FE899AACB07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0687821-1319-40E4-BD45-A605F8ED202C}"/>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53083033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9EBC-E927-41C9-9295-39AC2A64FB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167D969-5303-487B-AB7C-915834495284}"/>
              </a:ext>
            </a:extLst>
          </p:cNvPr>
          <p:cNvSpPr>
            <a:spLocks noGrp="1"/>
          </p:cNvSpPr>
          <p:nvPr>
            <p:ph type="dt" sz="half" idx="10"/>
          </p:nvPr>
        </p:nvSpPr>
        <p:spPr/>
        <p:txBody>
          <a:bodyPr/>
          <a:lstStyle/>
          <a:p>
            <a:fld id="{F70D635B-365E-4B72-BC12-CD19A0D1B0E5}" type="datetimeFigureOut">
              <a:rPr lang="en-GB" smtClean="0"/>
              <a:t>23/03/2021</a:t>
            </a:fld>
            <a:endParaRPr lang="en-GB"/>
          </a:p>
        </p:txBody>
      </p:sp>
      <p:sp>
        <p:nvSpPr>
          <p:cNvPr id="4" name="Footer Placeholder 3">
            <a:extLst>
              <a:ext uri="{FF2B5EF4-FFF2-40B4-BE49-F238E27FC236}">
                <a16:creationId xmlns:a16="http://schemas.microsoft.com/office/drawing/2014/main" id="{A57FFE07-9DEC-44F6-8055-DB8D6B685FC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1551E2C-63D4-445E-B122-B1BDA4AB0B51}"/>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478309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193710880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759-CC56-47A7-AD89-44C6F405998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80B2F23-65E6-4C8A-A622-6B41F6245086}"/>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DD6015-9B7D-410A-A0A6-4615E5E23F9D}"/>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2A86576-57F8-4ABD-AE87-39ADC4DE12D2}"/>
              </a:ext>
            </a:extLst>
          </p:cNvPr>
          <p:cNvSpPr>
            <a:spLocks noGrp="1"/>
          </p:cNvSpPr>
          <p:nvPr>
            <p:ph type="dt" sz="half" idx="10"/>
          </p:nvPr>
        </p:nvSpPr>
        <p:spPr/>
        <p:txBody>
          <a:bodyPr/>
          <a:lstStyle/>
          <a:p>
            <a:fld id="{F70D635B-365E-4B72-BC12-CD19A0D1B0E5}" type="datetimeFigureOut">
              <a:rPr lang="en-GB" smtClean="0"/>
              <a:t>23/03/2021</a:t>
            </a:fld>
            <a:endParaRPr lang="en-GB"/>
          </a:p>
        </p:txBody>
      </p:sp>
      <p:sp>
        <p:nvSpPr>
          <p:cNvPr id="6" name="Footer Placeholder 5">
            <a:extLst>
              <a:ext uri="{FF2B5EF4-FFF2-40B4-BE49-F238E27FC236}">
                <a16:creationId xmlns:a16="http://schemas.microsoft.com/office/drawing/2014/main" id="{8C8812ED-890F-4A97-BAA9-F4C5BE0BA72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BCF50DB-76AB-4AB5-A9C9-5E4D057C0D1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46034088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8A30-5F3C-45B1-BC1A-F20F76500E19}"/>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BCCD03-85D1-4245-A531-32AD2094D19D}"/>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a:extLst>
              <a:ext uri="{FF2B5EF4-FFF2-40B4-BE49-F238E27FC236}">
                <a16:creationId xmlns:a16="http://schemas.microsoft.com/office/drawing/2014/main" id="{23803DD1-263D-4B44-9858-98017DBDA763}"/>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FDF4DA0-4546-4334-9563-D8E0E7CA4C62}"/>
              </a:ext>
            </a:extLst>
          </p:cNvPr>
          <p:cNvSpPr>
            <a:spLocks noGrp="1"/>
          </p:cNvSpPr>
          <p:nvPr>
            <p:ph type="dt" sz="half" idx="10"/>
          </p:nvPr>
        </p:nvSpPr>
        <p:spPr/>
        <p:txBody>
          <a:bodyPr/>
          <a:lstStyle/>
          <a:p>
            <a:fld id="{F70D635B-365E-4B72-BC12-CD19A0D1B0E5}" type="datetimeFigureOut">
              <a:rPr lang="en-GB" smtClean="0"/>
              <a:t>23/03/2021</a:t>
            </a:fld>
            <a:endParaRPr lang="en-GB"/>
          </a:p>
        </p:txBody>
      </p:sp>
      <p:sp>
        <p:nvSpPr>
          <p:cNvPr id="6" name="Footer Placeholder 5">
            <a:extLst>
              <a:ext uri="{FF2B5EF4-FFF2-40B4-BE49-F238E27FC236}">
                <a16:creationId xmlns:a16="http://schemas.microsoft.com/office/drawing/2014/main" id="{0EAC9B38-CB23-44B9-BC16-83E05ECD16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6FC12EA-906F-45B1-B5FF-C701DAA775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11869622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CDE-23B2-4B5D-B6D6-A4AD886905E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E0396A-B919-4B08-973F-BE80E9100F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1B969-A8FF-4983-A82F-01F88D30CCD8}"/>
              </a:ext>
            </a:extLst>
          </p:cNvPr>
          <p:cNvSpPr>
            <a:spLocks noGrp="1"/>
          </p:cNvSpPr>
          <p:nvPr>
            <p:ph type="dt" sz="half" idx="10"/>
          </p:nvPr>
        </p:nvSpPr>
        <p:spPr/>
        <p:txBody>
          <a:bodyPr/>
          <a:lstStyle/>
          <a:p>
            <a:fld id="{F70D635B-365E-4B72-BC12-CD19A0D1B0E5}" type="datetimeFigureOut">
              <a:rPr lang="en-GB" smtClean="0"/>
              <a:t>23/03/2021</a:t>
            </a:fld>
            <a:endParaRPr lang="en-GB"/>
          </a:p>
        </p:txBody>
      </p:sp>
      <p:sp>
        <p:nvSpPr>
          <p:cNvPr id="5" name="Footer Placeholder 4">
            <a:extLst>
              <a:ext uri="{FF2B5EF4-FFF2-40B4-BE49-F238E27FC236}">
                <a16:creationId xmlns:a16="http://schemas.microsoft.com/office/drawing/2014/main" id="{B151C534-0382-40BA-AFAE-6DF6F095E07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F54C29-453A-4099-8EA7-B93E2D214592}"/>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3369185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9EAFF-B830-4D4E-BAAB-D02469A08B53}"/>
              </a:ext>
            </a:extLst>
          </p:cNvPr>
          <p:cNvSpPr>
            <a:spLocks noGrp="1"/>
          </p:cNvSpPr>
          <p:nvPr>
            <p:ph type="title" orient="vert"/>
          </p:nvPr>
        </p:nvSpPr>
        <p:spPr>
          <a:xfrm>
            <a:off x="8899852" y="372394"/>
            <a:ext cx="2681615" cy="5927537"/>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E36B9-9BBE-454A-8F9B-602D50DE61B5}"/>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077864-6E97-424F-B6AA-E01582111929}"/>
              </a:ext>
            </a:extLst>
          </p:cNvPr>
          <p:cNvSpPr>
            <a:spLocks noGrp="1"/>
          </p:cNvSpPr>
          <p:nvPr>
            <p:ph type="dt" sz="half" idx="10"/>
          </p:nvPr>
        </p:nvSpPr>
        <p:spPr/>
        <p:txBody>
          <a:bodyPr/>
          <a:lstStyle/>
          <a:p>
            <a:fld id="{F70D635B-365E-4B72-BC12-CD19A0D1B0E5}" type="datetimeFigureOut">
              <a:rPr lang="en-GB" smtClean="0"/>
              <a:t>23/03/2021</a:t>
            </a:fld>
            <a:endParaRPr lang="en-GB"/>
          </a:p>
        </p:txBody>
      </p:sp>
      <p:sp>
        <p:nvSpPr>
          <p:cNvPr id="5" name="Footer Placeholder 4">
            <a:extLst>
              <a:ext uri="{FF2B5EF4-FFF2-40B4-BE49-F238E27FC236}">
                <a16:creationId xmlns:a16="http://schemas.microsoft.com/office/drawing/2014/main" id="{BE6BE6B5-9125-4741-99F4-E4A6ABEC67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43ECF1-A199-4254-93E8-76398FDCAF0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99102819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233431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79674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74639" y="295276"/>
            <a:ext cx="11889564" cy="823849"/>
          </a:xfrm>
        </p:spPr>
        <p:txBody>
          <a:bodyPr/>
          <a:lstStyle>
            <a:lvl1pPr algn="ctr">
              <a:defRPr sz="359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74641" y="1096588"/>
            <a:ext cx="11888787" cy="376684"/>
          </a:xfrm>
        </p:spPr>
        <p:txBody>
          <a:bodyPr tIns="45720" bIns="45720"/>
          <a:lstStyle>
            <a:lvl1pPr marL="0" indent="0" algn="ctr">
              <a:buNone/>
              <a:defRPr sz="2000" spc="0">
                <a:solidFill>
                  <a:schemeClr val="accent1"/>
                </a:solidFill>
              </a:defRPr>
            </a:lvl1pPr>
            <a:lvl2pPr marL="342703" indent="0" algn="ctr">
              <a:buNone/>
              <a:defRPr sz="2040">
                <a:solidFill>
                  <a:schemeClr val="accent1"/>
                </a:solidFill>
              </a:defRPr>
            </a:lvl2pPr>
            <a:lvl3pPr marL="571171" indent="0" algn="ctr">
              <a:buNone/>
              <a:defRPr sz="2040">
                <a:solidFill>
                  <a:schemeClr val="accent1"/>
                </a:solidFill>
              </a:defRPr>
            </a:lvl3pPr>
            <a:lvl4pPr marL="799638" indent="0" algn="ctr">
              <a:buNone/>
              <a:defRPr sz="2040">
                <a:solidFill>
                  <a:schemeClr val="accent1"/>
                </a:solidFill>
              </a:defRPr>
            </a:lvl4pPr>
            <a:lvl5pPr marL="1028106" indent="0" algn="ctr">
              <a:buNone/>
              <a:defRPr sz="2040">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50722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5833783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2"/>
            <a:ext cx="11533187" cy="411162"/>
          </a:xfr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7"/>
            <a:ext cx="3690937" cy="2746657"/>
          </a:xfr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8" y="3223707"/>
            <a:ext cx="3669666" cy="2746657"/>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8" y="3214127"/>
            <a:ext cx="3694748" cy="2746657"/>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397101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63158679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421382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33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73614" y="1419630"/>
            <a:ext cx="10185956" cy="5367650"/>
          </a:xfrm>
        </p:spPr>
        <p:txBody>
          <a:bodyPr>
            <a:normAutofit/>
          </a:bodyPr>
          <a:lstStyle>
            <a:lvl1pPr>
              <a:spcBef>
                <a:spcPts val="1836"/>
              </a:spcBef>
              <a:defRPr sz="2448"/>
            </a:lvl1pPr>
            <a:lvl2pPr marL="3238" indent="-3238">
              <a:spcBef>
                <a:spcPts val="306"/>
              </a:spcBef>
              <a:buNone/>
              <a:defRPr sz="1836">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5077342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4B53B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5F1D8-A53B-4782-8070-BFD11D8EC0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trike="noStrike"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73896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174505014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00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793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7573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986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230" y="2133685"/>
            <a:ext cx="10726460" cy="1169706"/>
          </a:xfrm>
          <a:prstGeom prst="rect">
            <a:avLst/>
          </a:prstGeom>
        </p:spPr>
        <p:txBody>
          <a:bodyPr/>
          <a:lstStyle>
            <a:lvl1pPr>
              <a:defRPr sz="6119"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575741" y="1546757"/>
            <a:ext cx="7462615" cy="5447768"/>
          </a:xfrm>
          <a:prstGeom prst="rect">
            <a:avLst/>
          </a:prstGeom>
        </p:spPr>
      </p:pic>
    </p:spTree>
    <p:extLst>
      <p:ext uri="{BB962C8B-B14F-4D97-AF65-F5344CB8AC3E}">
        <p14:creationId xmlns:p14="http://schemas.microsoft.com/office/powerpoint/2010/main" val="328509762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612732" y="5344982"/>
            <a:ext cx="1404625" cy="1385017"/>
          </a:xfrm>
          <a:prstGeom prst="rect">
            <a:avLst/>
          </a:prstGeom>
        </p:spPr>
      </p:pic>
    </p:spTree>
    <p:extLst>
      <p:ext uri="{BB962C8B-B14F-4D97-AF65-F5344CB8AC3E}">
        <p14:creationId xmlns:p14="http://schemas.microsoft.com/office/powerpoint/2010/main" val="222207098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614905"/>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61914932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88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p:spPr>
        <p:txBody>
          <a:bodyPr>
            <a:noAutofit/>
          </a:bodyPr>
          <a:lstStyle>
            <a:lvl1pPr marL="0" indent="0">
              <a:buNone/>
              <a:defRPr sz="2000"/>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213194689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40" y="1919806"/>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40" y="3214124"/>
            <a:ext cx="11533187" cy="461665"/>
          </a:xfrm>
        </p:spPr>
        <p:txBody>
          <a:bodyPr lIns="0" tIns="0" rIns="0" bIns="0"/>
          <a:lstStyle>
            <a:lvl1pPr marL="0" indent="0">
              <a:lnSpc>
                <a:spcPts val="1800"/>
              </a:lnSpc>
              <a:spcBef>
                <a:spcPts val="0"/>
              </a:spcBef>
              <a:buNone/>
              <a:defRPr sz="1398" b="1">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40" y="4477705"/>
            <a:ext cx="11533187" cy="307777"/>
          </a:xfrm>
        </p:spPr>
        <p:txBody>
          <a:bodyPr lIns="0" tIns="0" rIns="0" bIns="0"/>
          <a:lstStyle>
            <a:lvl1pPr marL="0" indent="0">
              <a:lnSpc>
                <a:spcPts val="1198"/>
              </a:lnSpc>
              <a:spcBef>
                <a:spcPts val="0"/>
              </a:spcBef>
              <a:buNone/>
              <a:defRPr sz="1000">
                <a:solidFill>
                  <a:schemeClr val="tx1"/>
                </a:solidFill>
              </a:defRPr>
            </a:lvl1pPr>
            <a:lvl2pPr marL="0" indent="0">
              <a:lnSpc>
                <a:spcPts val="1198"/>
              </a:lnSpc>
              <a:spcBef>
                <a:spcPts val="0"/>
              </a:spcBef>
              <a:buNone/>
              <a:defRPr sz="1000">
                <a:solidFill>
                  <a:schemeClr val="tx1"/>
                </a:solidFill>
              </a:defRPr>
            </a:lvl2pPr>
            <a:lvl3pPr marL="457024" indent="0">
              <a:buNone/>
              <a:defRPr/>
            </a:lvl3pPr>
            <a:lvl4pPr marL="685537" indent="0">
              <a:buNone/>
              <a:defRPr/>
            </a:lvl4pPr>
            <a:lvl5pPr marL="914049"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28535081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46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436475" cy="6994525"/>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310912" y="2797811"/>
            <a:ext cx="9613395" cy="678031"/>
          </a:xfrm>
          <a:noFill/>
        </p:spPr>
        <p:txBody>
          <a:bodyPr wrap="square" lIns="0" tIns="0" rIns="0" bIns="0" anchor="b" anchorCtr="0">
            <a:spAutoFit/>
          </a:bodyPr>
          <a:lstStyle>
            <a:lvl1pPr algn="l" defTabSz="951304" rtl="0" eaLnBrk="1" latinLnBrk="0" hangingPunct="1">
              <a:lnSpc>
                <a:spcPct val="90000"/>
              </a:lnSpc>
              <a:spcBef>
                <a:spcPct val="0"/>
              </a:spcBef>
              <a:buNone/>
              <a:defRPr lang="en-US" sz="4896"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61288" y="6693372"/>
            <a:ext cx="1768311" cy="272009"/>
          </a:xfrm>
          <a:prstGeom prst="rect">
            <a:avLst/>
          </a:prstGeom>
        </p:spPr>
      </p:pic>
    </p:spTree>
    <p:extLst>
      <p:ext uri="{BB962C8B-B14F-4D97-AF65-F5344CB8AC3E}">
        <p14:creationId xmlns:p14="http://schemas.microsoft.com/office/powerpoint/2010/main" val="318479648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40" y="2005458"/>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5" y="1995299"/>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1903936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7"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6" y="5026024"/>
            <a:ext cx="5537771"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36791545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00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966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788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79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9081" y="3497262"/>
            <a:ext cx="8746387" cy="1225729"/>
          </a:xfrm>
          <a:prstGeom prst="rect">
            <a:avLst/>
          </a:prstGeom>
        </p:spPr>
        <p:txBody>
          <a:bodyPr wrap="square">
            <a:spAutoFit/>
          </a:bodyPr>
          <a:lstStyle/>
          <a:p>
            <a:pPr lvl="1">
              <a:lnSpc>
                <a:spcPct val="120000"/>
              </a:lnSpc>
            </a:pPr>
            <a:r>
              <a:rPr lang="en-US" sz="6731" b="1" dirty="0">
                <a:solidFill>
                  <a:srgbClr val="3C4252"/>
                </a:solidFill>
                <a:latin typeface="Proxima Nova Semibold" panose="02000506030000020004" pitchFamily="50" charset="0"/>
                <a:ea typeface="Proxima Nova" charset="0"/>
                <a:cs typeface="Proxima Nova" charset="0"/>
              </a:rPr>
              <a:t>Thank You</a:t>
            </a:r>
          </a:p>
        </p:txBody>
      </p:sp>
      <p:pic>
        <p:nvPicPr>
          <p:cNvPr id="2050" name="Picture 2" descr="Microsoft's Jeff Teper: Teams 'will be even bigger than Windows ...">
            <a:extLst>
              <a:ext uri="{FF2B5EF4-FFF2-40B4-BE49-F238E27FC236}">
                <a16:creationId xmlns:a16="http://schemas.microsoft.com/office/drawing/2014/main" id="{F2DDEC34-C69F-46FB-B219-349B68C9F7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93331"/>
            <a:ext cx="3986692" cy="199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3"/>
            <a:ext cx="11375536" cy="762786"/>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29661" y="1476621"/>
            <a:ext cx="11375536" cy="2233625"/>
          </a:xfrm>
          <a:prstGeom prst="rect">
            <a:avLst/>
          </a:prstGeom>
        </p:spPr>
        <p:txBody>
          <a:bodyPr/>
          <a:lstStyle>
            <a:lvl1pPr marL="217421" indent="-217421">
              <a:buFont typeface="Wingdings" pitchFamily="2" charset="2"/>
              <a:buChar char=""/>
              <a:defRPr sz="3061">
                <a:solidFill>
                  <a:srgbClr val="333333"/>
                </a:solidFill>
              </a:defRPr>
            </a:lvl1pPr>
            <a:lvl2pPr marL="395973" indent="-178553">
              <a:buFont typeface="Wingdings" pitchFamily="2" charset="2"/>
              <a:buChar char=""/>
              <a:defRPr>
                <a:solidFill>
                  <a:srgbClr val="333333"/>
                </a:solidFill>
                <a:latin typeface="+mn-lt"/>
              </a:defRPr>
            </a:lvl2pPr>
            <a:lvl3pPr marL="567239" indent="-171265">
              <a:buFont typeface="Wingdings" pitchFamily="2" charset="2"/>
              <a:buChar char=""/>
              <a:tabLst/>
              <a:defRPr>
                <a:solidFill>
                  <a:srgbClr val="333333"/>
                </a:solidFill>
                <a:latin typeface="+mn-lt"/>
              </a:defRPr>
            </a:lvl3pPr>
            <a:lvl4pPr marL="699634" indent="-132396">
              <a:buFont typeface="Wingdings" pitchFamily="2" charset="2"/>
              <a:buChar char=""/>
              <a:defRPr>
                <a:solidFill>
                  <a:srgbClr val="333333"/>
                </a:solidFill>
                <a:latin typeface="+mn-lt"/>
              </a:defRPr>
            </a:lvl4pPr>
            <a:lvl5pPr marL="832030" indent="-132396">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0360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9" Type="http://schemas.openxmlformats.org/officeDocument/2006/relationships/slideLayout" Target="../slideLayouts/slideLayout43.xml"/><Relationship Id="rId3" Type="http://schemas.openxmlformats.org/officeDocument/2006/relationships/slideLayout" Target="../slideLayouts/slideLayout7.xml"/><Relationship Id="rId21" Type="http://schemas.openxmlformats.org/officeDocument/2006/relationships/slideLayout" Target="../slideLayouts/slideLayout25.xml"/><Relationship Id="rId34" Type="http://schemas.openxmlformats.org/officeDocument/2006/relationships/slideLayout" Target="../slideLayouts/slideLayout38.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slideLayout" Target="../slideLayouts/slideLayout37.xml"/><Relationship Id="rId38" Type="http://schemas.openxmlformats.org/officeDocument/2006/relationships/slideLayout" Target="../slideLayouts/slideLayout42.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41" Type="http://schemas.openxmlformats.org/officeDocument/2006/relationships/image" Target="../media/image1.emf"/><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37" Type="http://schemas.openxmlformats.org/officeDocument/2006/relationships/slideLayout" Target="../slideLayouts/slideLayout41.xml"/><Relationship Id="rId40" Type="http://schemas.openxmlformats.org/officeDocument/2006/relationships/theme" Target="../theme/theme2.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36" Type="http://schemas.openxmlformats.org/officeDocument/2006/relationships/slideLayout" Target="../slideLayouts/slideLayout40.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35"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9" Type="http://schemas.openxmlformats.org/officeDocument/2006/relationships/slideLayout" Target="../slideLayouts/slideLayout82.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34" Type="http://schemas.openxmlformats.org/officeDocument/2006/relationships/slideLayout" Target="../slideLayouts/slideLayout77.xml"/><Relationship Id="rId42" Type="http://schemas.openxmlformats.org/officeDocument/2006/relationships/slideLayout" Target="../slideLayouts/slideLayout85.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slideLayout" Target="../slideLayouts/slideLayout76.xml"/><Relationship Id="rId38" Type="http://schemas.openxmlformats.org/officeDocument/2006/relationships/slideLayout" Target="../slideLayouts/slideLayout81.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41" Type="http://schemas.openxmlformats.org/officeDocument/2006/relationships/slideLayout" Target="../slideLayouts/slideLayout84.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37" Type="http://schemas.openxmlformats.org/officeDocument/2006/relationships/slideLayout" Target="../slideLayouts/slideLayout80.xml"/><Relationship Id="rId40" Type="http://schemas.openxmlformats.org/officeDocument/2006/relationships/slideLayout" Target="../slideLayouts/slideLayout83.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36" Type="http://schemas.openxmlformats.org/officeDocument/2006/relationships/slideLayout" Target="../slideLayouts/slideLayout79.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4" Type="http://schemas.openxmlformats.org/officeDocument/2006/relationships/theme" Target="../theme/theme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35" Type="http://schemas.openxmlformats.org/officeDocument/2006/relationships/slideLayout" Target="../slideLayouts/slideLayout78.xml"/><Relationship Id="rId43"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4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579" r:id="rId31"/>
    <p:sldLayoutId id="2147484580" r:id="rId32"/>
    <p:sldLayoutId id="2147484581" r:id="rId33"/>
    <p:sldLayoutId id="2147484582" r:id="rId34"/>
    <p:sldLayoutId id="2147484583" r:id="rId35"/>
    <p:sldLayoutId id="2147484584" r:id="rId36"/>
    <p:sldLayoutId id="2147484585" r:id="rId37"/>
    <p:sldLayoutId id="2147484586" r:id="rId38"/>
    <p:sldLayoutId id="2147484632" r:id="rId3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6E43A1-BB0D-4257-B0F2-4393DAC2EB44}"/>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E571B1A-7650-404A-BC8E-E42C0BDF3832}"/>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2CF8E5-0F93-4438-8984-3F3577BE3B00}"/>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F70D635B-365E-4B72-BC12-CD19A0D1B0E5}" type="datetimeFigureOut">
              <a:rPr lang="en-GB" smtClean="0"/>
              <a:t>23/03/2021</a:t>
            </a:fld>
            <a:endParaRPr lang="en-GB"/>
          </a:p>
        </p:txBody>
      </p:sp>
      <p:sp>
        <p:nvSpPr>
          <p:cNvPr id="5" name="Footer Placeholder 4">
            <a:extLst>
              <a:ext uri="{FF2B5EF4-FFF2-40B4-BE49-F238E27FC236}">
                <a16:creationId xmlns:a16="http://schemas.microsoft.com/office/drawing/2014/main" id="{C8D54497-9671-46E9-B06D-BD31326C60CC}"/>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0591850-BFAA-45CC-847D-1A9735D32608}"/>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77E2420-21EB-46F5-A6E7-0B589881E5ED}" type="slidenum">
              <a:rPr lang="en-GB" smtClean="0"/>
              <a:t>‹#›</a:t>
            </a:fld>
            <a:endParaRPr lang="en-GB"/>
          </a:p>
        </p:txBody>
      </p:sp>
    </p:spTree>
    <p:extLst>
      <p:ext uri="{BB962C8B-B14F-4D97-AF65-F5344CB8AC3E}">
        <p14:creationId xmlns:p14="http://schemas.microsoft.com/office/powerpoint/2010/main" val="3981285661"/>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595" r:id="rId8"/>
    <p:sldLayoutId id="2147484596" r:id="rId9"/>
    <p:sldLayoutId id="2147484597" r:id="rId10"/>
    <p:sldLayoutId id="2147484598" r:id="rId11"/>
    <p:sldLayoutId id="2147484599" r:id="rId12"/>
    <p:sldLayoutId id="2147484600" r:id="rId13"/>
    <p:sldLayoutId id="2147484601" r:id="rId14"/>
    <p:sldLayoutId id="2147484602" r:id="rId15"/>
    <p:sldLayoutId id="2147484603" r:id="rId16"/>
    <p:sldLayoutId id="2147484604" r:id="rId17"/>
    <p:sldLayoutId id="2147484605" r:id="rId18"/>
    <p:sldLayoutId id="2147484606" r:id="rId19"/>
    <p:sldLayoutId id="2147484607" r:id="rId20"/>
    <p:sldLayoutId id="2147484608" r:id="rId21"/>
    <p:sldLayoutId id="2147484609" r:id="rId22"/>
    <p:sldLayoutId id="2147484610" r:id="rId23"/>
    <p:sldLayoutId id="2147484611" r:id="rId24"/>
    <p:sldLayoutId id="2147484612" r:id="rId25"/>
    <p:sldLayoutId id="2147484613" r:id="rId26"/>
    <p:sldLayoutId id="2147484614" r:id="rId27"/>
    <p:sldLayoutId id="2147484615" r:id="rId28"/>
    <p:sldLayoutId id="2147484616" r:id="rId29"/>
    <p:sldLayoutId id="2147484617" r:id="rId30"/>
    <p:sldLayoutId id="2147484618" r:id="rId31"/>
    <p:sldLayoutId id="2147484619" r:id="rId32"/>
    <p:sldLayoutId id="2147484620" r:id="rId33"/>
    <p:sldLayoutId id="2147484621" r:id="rId34"/>
    <p:sldLayoutId id="2147484622" r:id="rId35"/>
    <p:sldLayoutId id="2147484623" r:id="rId36"/>
    <p:sldLayoutId id="2147484624" r:id="rId37"/>
    <p:sldLayoutId id="2147484625" r:id="rId38"/>
    <p:sldLayoutId id="2147484626" r:id="rId39"/>
    <p:sldLayoutId id="2147484627" r:id="rId40"/>
    <p:sldLayoutId id="2147484628" r:id="rId41"/>
    <p:sldLayoutId id="2147484629" r:id="rId42"/>
    <p:sldLayoutId id="2147484630" r:id="rId43"/>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1.xml"/><Relationship Id="rId5" Type="http://schemas.openxmlformats.org/officeDocument/2006/relationships/image" Target="../media/image57.png"/><Relationship Id="rId4" Type="http://schemas.openxmlformats.org/officeDocument/2006/relationships/image" Target="../media/image56.png"/></Relationships>
</file>

<file path=ppt/slides/_rels/slide1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2.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8.xml"/><Relationship Id="rId1" Type="http://schemas.openxmlformats.org/officeDocument/2006/relationships/slideLayout" Target="../slideLayouts/slideLayout5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3" Type="http://schemas.openxmlformats.org/officeDocument/2006/relationships/hyperlink" Target="https://developer.microsoft.com/en-us/office/dev-program" TargetMode="External"/><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11.xml"/><Relationship Id="rId1" Type="http://schemas.openxmlformats.org/officeDocument/2006/relationships/slideLayout" Target="../slideLayouts/slideLayout37.xml"/><Relationship Id="rId4" Type="http://schemas.openxmlformats.org/officeDocument/2006/relationships/image" Target="../media/image64.png"/></Relationships>
</file>

<file path=ppt/slides/_rels/slide1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12.xml"/><Relationship Id="rId1" Type="http://schemas.openxmlformats.org/officeDocument/2006/relationships/slideLayout" Target="../slideLayouts/slideLayout37.xml"/><Relationship Id="rId5" Type="http://schemas.openxmlformats.org/officeDocument/2006/relationships/image" Target="../media/image67.png"/><Relationship Id="rId4" Type="http://schemas.openxmlformats.org/officeDocument/2006/relationships/image" Target="../media/image66.png"/></Relationships>
</file>

<file path=ppt/slides/_rels/slide2.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hyperlink" Target="https://www.linkedin.com/in/jenkinsns/" TargetMode="External"/><Relationship Id="rId18" Type="http://schemas.openxmlformats.org/officeDocument/2006/relationships/image" Target="../media/image45.jpg"/><Relationship Id="rId3" Type="http://schemas.openxmlformats.org/officeDocument/2006/relationships/image" Target="../media/image34.jpg"/><Relationship Id="rId7" Type="http://schemas.openxmlformats.org/officeDocument/2006/relationships/image" Target="../media/image38.png"/><Relationship Id="rId12" Type="http://schemas.openxmlformats.org/officeDocument/2006/relationships/image" Target="../media/image42.jpg"/><Relationship Id="rId17" Type="http://schemas.openxmlformats.org/officeDocument/2006/relationships/hyperlink" Target="http://www.jenkinsblogs.com/" TargetMode="External"/><Relationship Id="rId2" Type="http://schemas.openxmlformats.org/officeDocument/2006/relationships/image" Target="../media/image33.jpeg"/><Relationship Id="rId16" Type="http://schemas.openxmlformats.org/officeDocument/2006/relationships/image" Target="../media/image44.png"/><Relationship Id="rId1" Type="http://schemas.openxmlformats.org/officeDocument/2006/relationships/slideLayout" Target="../slideLayouts/slideLayout45.xml"/><Relationship Id="rId6" Type="http://schemas.openxmlformats.org/officeDocument/2006/relationships/image" Target="../media/image37.png"/><Relationship Id="rId11" Type="http://schemas.openxmlformats.org/officeDocument/2006/relationships/image" Target="../media/image12.png"/><Relationship Id="rId5" Type="http://schemas.openxmlformats.org/officeDocument/2006/relationships/image" Target="../media/image36.png"/><Relationship Id="rId15" Type="http://schemas.openxmlformats.org/officeDocument/2006/relationships/hyperlink" Target="mailto:jenkinsns@gmail.com" TargetMode="External"/><Relationship Id="rId10" Type="http://schemas.openxmlformats.org/officeDocument/2006/relationships/image" Target="../media/image41.png"/><Relationship Id="rId19" Type="http://schemas.openxmlformats.org/officeDocument/2006/relationships/hyperlink" Target="https://www.youtube.com/user/jenkinsns" TargetMode="External"/><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3.png"/></Relationships>
</file>

<file path=ppt/slides/_rels/slide20.xml.rels><?xml version="1.0" encoding="UTF-8" standalone="yes"?>
<Relationships xmlns="http://schemas.openxmlformats.org/package/2006/relationships"><Relationship Id="rId3" Type="http://schemas.openxmlformats.org/officeDocument/2006/relationships/hyperlink" Target="https://[sharpeointonline-site]/_layouts/15/workbench.aspx" TargetMode="External"/><Relationship Id="rId2" Type="http://schemas.openxmlformats.org/officeDocument/2006/relationships/notesSlide" Target="../notesSlides/notesSlide13.xml"/><Relationship Id="rId1" Type="http://schemas.openxmlformats.org/officeDocument/2006/relationships/slideLayout" Target="../slideLayouts/slideLayout37.xml"/><Relationship Id="rId4"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tiff"/><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tiff"/><Relationship Id="rId10" Type="http://schemas.openxmlformats.org/officeDocument/2006/relationships/image" Target="../media/image77.tiff"/><Relationship Id="rId4" Type="http://schemas.openxmlformats.org/officeDocument/2006/relationships/image" Target="../media/image71.tiff"/><Relationship Id="rId9" Type="http://schemas.openxmlformats.org/officeDocument/2006/relationships/image" Target="../media/image76.png"/></Relationships>
</file>

<file path=ppt/slides/_rels/slide23.xml.rels><?xml version="1.0" encoding="UTF-8" standalone="yes"?>
<Relationships xmlns="http://schemas.openxmlformats.org/package/2006/relationships"><Relationship Id="rId8" Type="http://schemas.openxmlformats.org/officeDocument/2006/relationships/image" Target="../media/image71.tiff"/><Relationship Id="rId3" Type="http://schemas.openxmlformats.org/officeDocument/2006/relationships/image" Target="../media/image81.png"/><Relationship Id="rId7" Type="http://schemas.openxmlformats.org/officeDocument/2006/relationships/image" Target="../media/image73.png"/><Relationship Id="rId2" Type="http://schemas.openxmlformats.org/officeDocument/2006/relationships/image" Target="../media/image80.emf"/><Relationship Id="rId1" Type="http://schemas.openxmlformats.org/officeDocument/2006/relationships/slideLayout" Target="../slideLayouts/slideLayout35.xml"/><Relationship Id="rId6" Type="http://schemas.openxmlformats.org/officeDocument/2006/relationships/image" Target="../media/image84.tiff"/><Relationship Id="rId11" Type="http://schemas.openxmlformats.org/officeDocument/2006/relationships/image" Target="../media/image78.png"/><Relationship Id="rId5" Type="http://schemas.openxmlformats.org/officeDocument/2006/relationships/image" Target="../media/image83.tiff"/><Relationship Id="rId10" Type="http://schemas.openxmlformats.org/officeDocument/2006/relationships/image" Target="../media/image72.tiff"/><Relationship Id="rId4" Type="http://schemas.openxmlformats.org/officeDocument/2006/relationships/image" Target="../media/image82.png"/><Relationship Id="rId9" Type="http://schemas.openxmlformats.org/officeDocument/2006/relationships/image" Target="../media/image70.png"/></Relationships>
</file>

<file path=ppt/slides/_rels/slide24.xml.rels><?xml version="1.0" encoding="UTF-8" standalone="yes"?>
<Relationships xmlns="http://schemas.openxmlformats.org/package/2006/relationships"><Relationship Id="rId3" Type="http://schemas.openxmlformats.org/officeDocument/2006/relationships/hyperlink" Target="https://nodejs.org/" TargetMode="External"/><Relationship Id="rId2" Type="http://schemas.openxmlformats.org/officeDocument/2006/relationships/image" Target="../media/image85.tiff"/><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3" Type="http://schemas.openxmlformats.org/officeDocument/2006/relationships/hyperlink" Target="https://www.nuget.org/" TargetMode="External"/><Relationship Id="rId2" Type="http://schemas.openxmlformats.org/officeDocument/2006/relationships/hyperlink" Target="https://www.npmjs.com/" TargetMode="External"/><Relationship Id="rId1" Type="http://schemas.openxmlformats.org/officeDocument/2006/relationships/slideLayout" Target="../slideLayouts/slideLayout37.xml"/><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37.xml"/><Relationship Id="rId1" Type="http://schemas.openxmlformats.org/officeDocument/2006/relationships/themeOverride" Target="../theme/themeOverride1.xml"/><Relationship Id="rId4" Type="http://schemas.openxmlformats.org/officeDocument/2006/relationships/hyperlink" Target="http://yeoman.io/"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notesSlide" Target="../notesSlides/notesSlide16.xml"/><Relationship Id="rId1" Type="http://schemas.openxmlformats.org/officeDocument/2006/relationships/slideLayout" Target="../slideLayouts/slideLayout37.xml"/><Relationship Id="rId4" Type="http://schemas.openxmlformats.org/officeDocument/2006/relationships/hyperlink" Target="http://gulpjs.com/"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ww.typescriptlang.org/" TargetMode="External"/><Relationship Id="rId2" Type="http://schemas.openxmlformats.org/officeDocument/2006/relationships/image" Target="../media/image72.tiff"/><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xml"/><Relationship Id="rId1" Type="http://schemas.openxmlformats.org/officeDocument/2006/relationships/slideLayout" Target="../slideLayouts/slideLayout50.xml"/></Relationships>
</file>

<file path=ppt/slides/_rels/slide3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8.xml"/><Relationship Id="rId1" Type="http://schemas.openxmlformats.org/officeDocument/2006/relationships/slideLayout" Target="../slideLayouts/slideLayout37.xml"/><Relationship Id="rId5" Type="http://schemas.openxmlformats.org/officeDocument/2006/relationships/image" Target="../media/image88.png"/><Relationship Id="rId4" Type="http://schemas.openxmlformats.org/officeDocument/2006/relationships/image" Target="../media/image87.png"/></Relationships>
</file>

<file path=ppt/slides/_rels/slide3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42.xml"/><Relationship Id="rId5" Type="http://schemas.openxmlformats.org/officeDocument/2006/relationships/image" Target="../media/image92.png"/><Relationship Id="rId4" Type="http://schemas.openxmlformats.org/officeDocument/2006/relationships/image" Target="../media/image9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0.xml"/><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35.xml"/><Relationship Id="rId6" Type="http://schemas.openxmlformats.org/officeDocument/2006/relationships/image" Target="../media/image50.png"/><Relationship Id="rId5" Type="http://schemas.openxmlformats.org/officeDocument/2006/relationships/image" Target="../media/image49.gif"/><Relationship Id="rId4" Type="http://schemas.openxmlformats.org/officeDocument/2006/relationships/image" Target="../media/image4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3.xml"/><Relationship Id="rId1" Type="http://schemas.openxmlformats.org/officeDocument/2006/relationships/slideLayout" Target="../slideLayouts/slideLayout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5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3.xml"/></Relationships>
</file>

<file path=ppt/slides/_rels/slide5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4.xml"/><Relationship Id="rId1" Type="http://schemas.openxmlformats.org/officeDocument/2006/relationships/slideLayout" Target="../slideLayouts/slideLayout43.xml"/></Relationships>
</file>

<file path=ppt/slides/_rels/slide5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4.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25.xml"/><Relationship Id="rId1" Type="http://schemas.openxmlformats.org/officeDocument/2006/relationships/slideLayout" Target="../slideLayouts/slideLayout37.xml"/><Relationship Id="rId5" Type="http://schemas.openxmlformats.org/officeDocument/2006/relationships/image" Target="../media/image99.png"/><Relationship Id="rId4" Type="http://schemas.openxmlformats.org/officeDocument/2006/relationships/image" Target="../media/image98.png"/></Relationships>
</file>

<file path=ppt/slides/_rels/slide55.xml.rels><?xml version="1.0" encoding="UTF-8" standalone="yes"?>
<Relationships xmlns="http://schemas.openxmlformats.org/package/2006/relationships"><Relationship Id="rId3" Type="http://schemas.openxmlformats.org/officeDocument/2006/relationships/hyperlink" Target="https://[sharpeointonline-site]/_layouts/workbench.aspx" TargetMode="External"/><Relationship Id="rId2" Type="http://schemas.openxmlformats.org/officeDocument/2006/relationships/notesSlide" Target="../notesSlides/notesSlide26.xml"/><Relationship Id="rId1" Type="http://schemas.openxmlformats.org/officeDocument/2006/relationships/slideLayout" Target="../slideLayouts/slideLayout37.xml"/><Relationship Id="rId4" Type="http://schemas.openxmlformats.org/officeDocument/2006/relationships/image" Target="../media/image68.png"/></Relationships>
</file>

<file path=ppt/slides/_rels/slide56.xml.rels><?xml version="1.0" encoding="UTF-8" standalone="yes"?>
<Relationships xmlns="http://schemas.openxmlformats.org/package/2006/relationships"><Relationship Id="rId3" Type="http://schemas.openxmlformats.org/officeDocument/2006/relationships/hyperlink" Target="https://www.microsoft.com/en-in/download/details.aspx?id=35588" TargetMode="External"/><Relationship Id="rId2" Type="http://schemas.openxmlformats.org/officeDocument/2006/relationships/hyperlink" Target="https://docs.microsoft.com/en-us/powershell/module/sharepoint-online" TargetMode="External"/><Relationship Id="rId1" Type="http://schemas.openxmlformats.org/officeDocument/2006/relationships/slideLayout" Target="../slideLayouts/slideLayout4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6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3.xml"/></Relationships>
</file>

<file path=ppt/slides/_rels/slide61.xml.rels><?xml version="1.0" encoding="UTF-8" standalone="yes"?>
<Relationships xmlns="http://schemas.openxmlformats.org/package/2006/relationships"><Relationship Id="rId3" Type="http://schemas.openxmlformats.org/officeDocument/2006/relationships/hyperlink" Target="https://contoso.sharepoint.com/sites/marketing" TargetMode="External"/><Relationship Id="rId2" Type="http://schemas.openxmlformats.org/officeDocument/2006/relationships/hyperlink" Target="https://contoso-admin.sharepoint.com/" TargetMode="External"/><Relationship Id="rId1" Type="http://schemas.openxmlformats.org/officeDocument/2006/relationships/slideLayout" Target="../slideLayouts/slideLayout43.xml"/></Relationships>
</file>

<file path=ppt/slides/_rels/slide62.xml.rels><?xml version="1.0" encoding="UTF-8" standalone="yes"?>
<Relationships xmlns="http://schemas.openxmlformats.org/package/2006/relationships"><Relationship Id="rId2" Type="http://schemas.openxmlformats.org/officeDocument/2006/relationships/hyperlink" Target="https://docs.microsoft.com/en-us/sharepoint/dev/spfx/web-parts/get-started/deploy-web-part-to-cdn" TargetMode="External"/><Relationship Id="rId1" Type="http://schemas.openxmlformats.org/officeDocument/2006/relationships/slideLayout" Target="../slideLayouts/slideLayout4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8.xml"/><Relationship Id="rId1" Type="http://schemas.openxmlformats.org/officeDocument/2006/relationships/slideLayout" Target="../slideLayouts/slideLayout43.xml"/></Relationships>
</file>

<file path=ppt/slides/_rels/slide6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jpeg"/><Relationship Id="rId1" Type="http://schemas.openxmlformats.org/officeDocument/2006/relationships/slideLayout" Target="../slideLayouts/slideLayout43.xml"/></Relationships>
</file>

<file path=ppt/slides/_rels/slide6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43.xml"/><Relationship Id="rId4" Type="http://schemas.openxmlformats.org/officeDocument/2006/relationships/image" Target="../media/image10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3" Type="http://schemas.openxmlformats.org/officeDocument/2006/relationships/hyperlink" Target="https://docs.microsoft.com/en-us/sharepoint/dev/spfx/extensions/overview-extensions" TargetMode="External"/><Relationship Id="rId7" Type="http://schemas.openxmlformats.org/officeDocument/2006/relationships/hyperlink" Target="https://docs.microsoft.com/en-us/sharepoint/dev/spfx/extensions/get-started/building-simple-cmdset-with-dialog-api" TargetMode="External"/><Relationship Id="rId2" Type="http://schemas.openxmlformats.org/officeDocument/2006/relationships/hyperlink" Target="https://docs.microsoft.com/sharepoint/dev/spfx/sharepoint-framework-overview" TargetMode="External"/><Relationship Id="rId1" Type="http://schemas.openxmlformats.org/officeDocument/2006/relationships/slideLayout" Target="../slideLayouts/slideLayout38.xml"/><Relationship Id="rId6" Type="http://schemas.openxmlformats.org/officeDocument/2006/relationships/hyperlink" Target="https://docs.microsoft.com/sharepoint/dev/spfx/extensions/get-started/building-simple-field-customizer" TargetMode="External"/><Relationship Id="rId5" Type="http://schemas.openxmlformats.org/officeDocument/2006/relationships/hyperlink" Target="https://docs.microsoft.com/sharepoint/dev/spfx/extensions/basics/tenant-wide-deployment-extensions" TargetMode="External"/><Relationship Id="rId4" Type="http://schemas.openxmlformats.org/officeDocument/2006/relationships/hyperlink" Target="https://docs.microsoft.com/sharepoint/dev/spfx/extensions/get-started/using-page-placeholder-with-extensions" TargetMode="External"/></Relationships>
</file>

<file path=ppt/slides/_rels/slide7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08.svg"/><Relationship Id="rId7" Type="http://schemas.openxmlformats.org/officeDocument/2006/relationships/image" Target="../media/image111.png"/><Relationship Id="rId2" Type="http://schemas.openxmlformats.org/officeDocument/2006/relationships/image" Target="../media/image107.png"/><Relationship Id="rId1" Type="http://schemas.openxmlformats.org/officeDocument/2006/relationships/slideLayout" Target="../slideLayouts/slideLayout39.xml"/><Relationship Id="rId6" Type="http://schemas.openxmlformats.org/officeDocument/2006/relationships/hyperlink" Target="https://docs.microsoft.com/en-us/sharepoint/dev/spfx/sharepoint-framework-overview" TargetMode="External"/><Relationship Id="rId5" Type="http://schemas.openxmlformats.org/officeDocument/2006/relationships/image" Target="../media/image110.svg"/><Relationship Id="rId4" Type="http://schemas.openxmlformats.org/officeDocument/2006/relationships/image" Target="../media/image10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35.xml"/><Relationship Id="rId4"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9029776" cy="1072425"/>
          </a:xfrm>
        </p:spPr>
        <p:txBody>
          <a:bodyPr/>
          <a:lstStyle/>
          <a:p>
            <a:r>
              <a:rPr lang="en-GB" sz="4500" dirty="0"/>
              <a:t>SharePoint Framework - Day 1</a:t>
            </a:r>
            <a:endParaRPr lang="en-US" sz="4500"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76CC93A-246B-4336-89D2-7FF8B6EB37FC}"/>
              </a:ext>
            </a:extLst>
          </p:cNvPr>
          <p:cNvGrpSpPr/>
          <p:nvPr/>
        </p:nvGrpSpPr>
        <p:grpSpPr>
          <a:xfrm>
            <a:off x="437437" y="1704486"/>
            <a:ext cx="2218361" cy="3435720"/>
            <a:chOff x="557140" y="1810510"/>
            <a:chExt cx="2568025" cy="3977267"/>
          </a:xfrm>
        </p:grpSpPr>
        <p:grpSp>
          <p:nvGrpSpPr>
            <p:cNvPr id="5" name="Developers group" descr="Code for Developers.">
              <a:extLst>
                <a:ext uri="{FF2B5EF4-FFF2-40B4-BE49-F238E27FC236}">
                  <a16:creationId xmlns:a16="http://schemas.microsoft.com/office/drawing/2014/main" id="{72450DD7-EB9F-4043-B8F4-984AD50D5963}"/>
                </a:ext>
              </a:extLst>
            </p:cNvPr>
            <p:cNvGrpSpPr/>
            <p:nvPr/>
          </p:nvGrpSpPr>
          <p:grpSpPr>
            <a:xfrm>
              <a:off x="557140" y="1810510"/>
              <a:ext cx="2568025" cy="3977267"/>
              <a:chOff x="489277" y="1626801"/>
              <a:chExt cx="3383435" cy="4773999"/>
            </a:xfrm>
          </p:grpSpPr>
          <p:sp>
            <p:nvSpPr>
              <p:cNvPr id="6" name="Rectangle 5">
                <a:extLst>
                  <a:ext uri="{FF2B5EF4-FFF2-40B4-BE49-F238E27FC236}">
                    <a16:creationId xmlns:a16="http://schemas.microsoft.com/office/drawing/2014/main" id="{5FD31691-2412-465C-AB99-56C8BB6F71B3}"/>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7" name="TextBox 6">
                <a:extLst>
                  <a:ext uri="{FF2B5EF4-FFF2-40B4-BE49-F238E27FC236}">
                    <a16:creationId xmlns:a16="http://schemas.microsoft.com/office/drawing/2014/main" id="{DB1F3A04-29B6-47A4-B5CC-9EEF2D7F17B8}"/>
                  </a:ext>
                </a:extLst>
              </p:cNvPr>
              <p:cNvSpPr txBox="1"/>
              <p:nvPr/>
            </p:nvSpPr>
            <p:spPr>
              <a:xfrm>
                <a:off x="544660" y="1780150"/>
                <a:ext cx="3272670" cy="575751"/>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Web Parts</a:t>
                </a:r>
                <a:endParaRPr lang="en-US" sz="2040" dirty="0">
                  <a:solidFill>
                    <a:srgbClr val="E6E6E6">
                      <a:lumMod val="50000"/>
                    </a:srgbClr>
                  </a:solidFill>
                  <a:latin typeface="Segoe UI"/>
                  <a:cs typeface="Segoe UI Semibold" panose="020B0502040204020203" pitchFamily="34" charset="0"/>
                </a:endParaRPr>
              </a:p>
            </p:txBody>
          </p:sp>
        </p:grpSp>
        <p:pic>
          <p:nvPicPr>
            <p:cNvPr id="8" name="Picture 7">
              <a:extLst>
                <a:ext uri="{FF2B5EF4-FFF2-40B4-BE49-F238E27FC236}">
                  <a16:creationId xmlns:a16="http://schemas.microsoft.com/office/drawing/2014/main" id="{E670EB66-D946-40A9-8195-3F464D366F97}"/>
                </a:ext>
              </a:extLst>
            </p:cNvPr>
            <p:cNvPicPr>
              <a:picLocks noChangeAspect="1"/>
            </p:cNvPicPr>
            <p:nvPr/>
          </p:nvPicPr>
          <p:blipFill>
            <a:blip r:embed="rId2"/>
            <a:stretch>
              <a:fillRect/>
            </a:stretch>
          </p:blipFill>
          <p:spPr>
            <a:xfrm>
              <a:off x="773553" y="2666256"/>
              <a:ext cx="2135198" cy="1985836"/>
            </a:xfrm>
            <a:prstGeom prst="rect">
              <a:avLst/>
            </a:prstGeom>
          </p:spPr>
        </p:pic>
      </p:grpSp>
      <p:sp>
        <p:nvSpPr>
          <p:cNvPr id="38" name="Title 1">
            <a:extLst>
              <a:ext uri="{FF2B5EF4-FFF2-40B4-BE49-F238E27FC236}">
                <a16:creationId xmlns:a16="http://schemas.microsoft.com/office/drawing/2014/main" id="{C7985CD3-C17E-44AE-A5AF-A49C83872E5D}"/>
              </a:ext>
            </a:extLst>
          </p:cNvPr>
          <p:cNvSpPr>
            <a:spLocks noGrp="1"/>
          </p:cNvSpPr>
          <p:nvPr>
            <p:ph type="title"/>
          </p:nvPr>
        </p:nvSpPr>
        <p:spPr>
          <a:xfrm>
            <a:off x="437437" y="229304"/>
            <a:ext cx="11558430" cy="772892"/>
          </a:xfrm>
        </p:spPr>
        <p:txBody>
          <a:bodyPr/>
          <a:lstStyle/>
          <a:p>
            <a:r>
              <a:rPr lang="en-US" sz="4488" dirty="0">
                <a:solidFill>
                  <a:schemeClr val="bg1">
                    <a:lumMod val="25000"/>
                  </a:schemeClr>
                </a:solidFill>
                <a:ea typeface="+mj-ea"/>
                <a:cs typeface="+mj-cs"/>
              </a:rPr>
              <a:t>SharePoint Framework component types</a:t>
            </a:r>
          </a:p>
        </p:txBody>
      </p:sp>
      <p:grpSp>
        <p:nvGrpSpPr>
          <p:cNvPr id="2" name="Group 1">
            <a:extLst>
              <a:ext uri="{FF2B5EF4-FFF2-40B4-BE49-F238E27FC236}">
                <a16:creationId xmlns:a16="http://schemas.microsoft.com/office/drawing/2014/main" id="{88C5436E-E37C-4072-9A52-BB65D57B8A01}"/>
              </a:ext>
            </a:extLst>
          </p:cNvPr>
          <p:cNvGrpSpPr/>
          <p:nvPr/>
        </p:nvGrpSpPr>
        <p:grpSpPr>
          <a:xfrm>
            <a:off x="2995791" y="1704486"/>
            <a:ext cx="2218361" cy="3435720"/>
            <a:chOff x="2614434" y="2068043"/>
            <a:chExt cx="2175679" cy="3369615"/>
          </a:xfrm>
        </p:grpSpPr>
        <p:grpSp>
          <p:nvGrpSpPr>
            <p:cNvPr id="33" name="Developers group" descr="Code for Developers.">
              <a:extLst>
                <a:ext uri="{FF2B5EF4-FFF2-40B4-BE49-F238E27FC236}">
                  <a16:creationId xmlns:a16="http://schemas.microsoft.com/office/drawing/2014/main" id="{B36993BB-0E96-407D-AEEA-757C873E98BE}"/>
                </a:ext>
              </a:extLst>
            </p:cNvPr>
            <p:cNvGrpSpPr/>
            <p:nvPr/>
          </p:nvGrpSpPr>
          <p:grpSpPr>
            <a:xfrm>
              <a:off x="2614434" y="2068043"/>
              <a:ext cx="2175679" cy="3369615"/>
              <a:chOff x="489277" y="1626801"/>
              <a:chExt cx="3383435" cy="4773999"/>
            </a:xfrm>
          </p:grpSpPr>
          <p:sp>
            <p:nvSpPr>
              <p:cNvPr id="35" name="Rectangle 34">
                <a:extLst>
                  <a:ext uri="{FF2B5EF4-FFF2-40B4-BE49-F238E27FC236}">
                    <a16:creationId xmlns:a16="http://schemas.microsoft.com/office/drawing/2014/main" id="{DB86E00C-23A8-47B6-99B5-B0AD9CDA1B4C}"/>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36" name="TextBox 35">
                <a:extLst>
                  <a:ext uri="{FF2B5EF4-FFF2-40B4-BE49-F238E27FC236}">
                    <a16:creationId xmlns:a16="http://schemas.microsoft.com/office/drawing/2014/main" id="{FEDB7E2F-BB57-4B98-BF46-B8D9CEB11546}"/>
                  </a:ext>
                </a:extLst>
              </p:cNvPr>
              <p:cNvSpPr txBox="1"/>
              <p:nvPr/>
            </p:nvSpPr>
            <p:spPr>
              <a:xfrm>
                <a:off x="544660" y="1780150"/>
                <a:ext cx="3272670" cy="575751"/>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Extensions</a:t>
                </a:r>
                <a:endParaRPr lang="en-US" sz="2040" dirty="0">
                  <a:solidFill>
                    <a:srgbClr val="E6E6E6">
                      <a:lumMod val="50000"/>
                    </a:srgbClr>
                  </a:solidFill>
                  <a:latin typeface="Segoe UI"/>
                  <a:cs typeface="Segoe UI Semibold" panose="020B0502040204020203" pitchFamily="34" charset="0"/>
                </a:endParaRPr>
              </a:p>
            </p:txBody>
          </p:sp>
        </p:grpSp>
        <p:pic>
          <p:nvPicPr>
            <p:cNvPr id="39" name="Picture 38">
              <a:extLst>
                <a:ext uri="{FF2B5EF4-FFF2-40B4-BE49-F238E27FC236}">
                  <a16:creationId xmlns:a16="http://schemas.microsoft.com/office/drawing/2014/main" id="{1C645100-F10A-4A3B-A985-E3083856500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901857" y="2793049"/>
              <a:ext cx="1672060" cy="986215"/>
            </a:xfrm>
            <a:prstGeom prst="rect">
              <a:avLst/>
            </a:prstGeom>
            <a:ln>
              <a:solidFill>
                <a:schemeClr val="bg1">
                  <a:lumMod val="85000"/>
                </a:schemeClr>
              </a:solidFill>
            </a:ln>
          </p:spPr>
        </p:pic>
        <p:pic>
          <p:nvPicPr>
            <p:cNvPr id="40" name="Picture 39">
              <a:extLst>
                <a:ext uri="{FF2B5EF4-FFF2-40B4-BE49-F238E27FC236}">
                  <a16:creationId xmlns:a16="http://schemas.microsoft.com/office/drawing/2014/main" id="{799100B7-EC2B-4A97-8BA7-51F8D465E8F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386323" y="3726647"/>
              <a:ext cx="1295692" cy="1089303"/>
            </a:xfrm>
            <a:prstGeom prst="rect">
              <a:avLst/>
            </a:prstGeom>
            <a:ln>
              <a:solidFill>
                <a:schemeClr val="bg1">
                  <a:lumMod val="85000"/>
                </a:schemeClr>
              </a:solidFill>
            </a:ln>
          </p:spPr>
        </p:pic>
      </p:grpSp>
      <p:grpSp>
        <p:nvGrpSpPr>
          <p:cNvPr id="3" name="Group 2">
            <a:extLst>
              <a:ext uri="{FF2B5EF4-FFF2-40B4-BE49-F238E27FC236}">
                <a16:creationId xmlns:a16="http://schemas.microsoft.com/office/drawing/2014/main" id="{FF543449-FADB-48FC-9C15-83D329D86019}"/>
              </a:ext>
            </a:extLst>
          </p:cNvPr>
          <p:cNvGrpSpPr/>
          <p:nvPr/>
        </p:nvGrpSpPr>
        <p:grpSpPr>
          <a:xfrm>
            <a:off x="5554145" y="1704486"/>
            <a:ext cx="2218361" cy="3435720"/>
            <a:chOff x="5554050" y="1704231"/>
            <a:chExt cx="2218676" cy="3436208"/>
          </a:xfrm>
        </p:grpSpPr>
        <p:grpSp>
          <p:nvGrpSpPr>
            <p:cNvPr id="26" name="Developers group" descr="Code for Developers.">
              <a:extLst>
                <a:ext uri="{FF2B5EF4-FFF2-40B4-BE49-F238E27FC236}">
                  <a16:creationId xmlns:a16="http://schemas.microsoft.com/office/drawing/2014/main" id="{9FFAAB3A-F094-4868-8837-9AD725326A38}"/>
                </a:ext>
              </a:extLst>
            </p:cNvPr>
            <p:cNvGrpSpPr/>
            <p:nvPr/>
          </p:nvGrpSpPr>
          <p:grpSpPr>
            <a:xfrm>
              <a:off x="5554050" y="1704231"/>
              <a:ext cx="2218676" cy="3436208"/>
              <a:chOff x="489277" y="1626801"/>
              <a:chExt cx="3383435" cy="4773999"/>
            </a:xfrm>
          </p:grpSpPr>
          <p:sp>
            <p:nvSpPr>
              <p:cNvPr id="27" name="Rectangle 26">
                <a:extLst>
                  <a:ext uri="{FF2B5EF4-FFF2-40B4-BE49-F238E27FC236}">
                    <a16:creationId xmlns:a16="http://schemas.microsoft.com/office/drawing/2014/main" id="{7C70B366-4F86-4FA0-B554-C02FCC523BE8}"/>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28" name="TextBox 27">
                <a:extLst>
                  <a:ext uri="{FF2B5EF4-FFF2-40B4-BE49-F238E27FC236}">
                    <a16:creationId xmlns:a16="http://schemas.microsoft.com/office/drawing/2014/main" id="{BC768484-C2E6-4B75-A540-D410BD94FC2D}"/>
                  </a:ext>
                </a:extLst>
              </p:cNvPr>
              <p:cNvSpPr txBox="1"/>
              <p:nvPr/>
            </p:nvSpPr>
            <p:spPr>
              <a:xfrm>
                <a:off x="544658" y="1775557"/>
                <a:ext cx="3272670" cy="575588"/>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Libraries</a:t>
                </a:r>
                <a:endParaRPr lang="en-US" sz="2040" dirty="0">
                  <a:solidFill>
                    <a:srgbClr val="E6E6E6">
                      <a:lumMod val="50000"/>
                    </a:srgbClr>
                  </a:solidFill>
                  <a:latin typeface="Segoe UI"/>
                  <a:cs typeface="Segoe UI Semibold" panose="020B0502040204020203" pitchFamily="34" charset="0"/>
                </a:endParaRPr>
              </a:p>
            </p:txBody>
          </p:sp>
        </p:grpSp>
        <p:pic>
          <p:nvPicPr>
            <p:cNvPr id="9" name="Picture 8">
              <a:extLst>
                <a:ext uri="{FF2B5EF4-FFF2-40B4-BE49-F238E27FC236}">
                  <a16:creationId xmlns:a16="http://schemas.microsoft.com/office/drawing/2014/main" id="{477C430C-BC9A-4623-8E79-6364BBD77A7A}"/>
                </a:ext>
              </a:extLst>
            </p:cNvPr>
            <p:cNvPicPr>
              <a:picLocks noChangeAspect="1"/>
            </p:cNvPicPr>
            <p:nvPr/>
          </p:nvPicPr>
          <p:blipFill>
            <a:blip r:embed="rId5"/>
            <a:stretch>
              <a:fillRect/>
            </a:stretch>
          </p:blipFill>
          <p:spPr>
            <a:xfrm>
              <a:off x="5705100" y="2443563"/>
              <a:ext cx="1916574" cy="1222815"/>
            </a:xfrm>
            <a:prstGeom prst="rect">
              <a:avLst/>
            </a:prstGeom>
          </p:spPr>
        </p:pic>
      </p:grpSp>
    </p:spTree>
    <p:extLst>
      <p:ext uri="{BB962C8B-B14F-4D97-AF65-F5344CB8AC3E}">
        <p14:creationId xmlns:p14="http://schemas.microsoft.com/office/powerpoint/2010/main" val="3816065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0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C7985CD3-C17E-44AE-A5AF-A49C83872E5D}"/>
              </a:ext>
            </a:extLst>
          </p:cNvPr>
          <p:cNvSpPr>
            <a:spLocks noGrp="1"/>
          </p:cNvSpPr>
          <p:nvPr>
            <p:ph type="title"/>
          </p:nvPr>
        </p:nvSpPr>
        <p:spPr>
          <a:xfrm>
            <a:off x="437437" y="229304"/>
            <a:ext cx="11558430" cy="772892"/>
          </a:xfrm>
        </p:spPr>
        <p:txBody>
          <a:bodyPr/>
          <a:lstStyle/>
          <a:p>
            <a:r>
              <a:rPr lang="en-US" sz="4488" dirty="0">
                <a:solidFill>
                  <a:schemeClr val="bg1">
                    <a:lumMod val="25000"/>
                  </a:schemeClr>
                </a:solidFill>
                <a:ea typeface="+mj-ea"/>
                <a:cs typeface="+mj-cs"/>
              </a:rPr>
              <a:t>SharePoint Framework Hosted Scenarios</a:t>
            </a:r>
          </a:p>
        </p:txBody>
      </p:sp>
      <p:grpSp>
        <p:nvGrpSpPr>
          <p:cNvPr id="2" name="Group 1">
            <a:extLst>
              <a:ext uri="{FF2B5EF4-FFF2-40B4-BE49-F238E27FC236}">
                <a16:creationId xmlns:a16="http://schemas.microsoft.com/office/drawing/2014/main" id="{95B3D591-2ED3-4E85-AFD0-47EBA5989BEB}"/>
              </a:ext>
            </a:extLst>
          </p:cNvPr>
          <p:cNvGrpSpPr/>
          <p:nvPr/>
        </p:nvGrpSpPr>
        <p:grpSpPr>
          <a:xfrm>
            <a:off x="216584" y="1704484"/>
            <a:ext cx="2218361" cy="3730841"/>
            <a:chOff x="215732" y="1704230"/>
            <a:chExt cx="2218676" cy="3731370"/>
          </a:xfrm>
        </p:grpSpPr>
        <p:grpSp>
          <p:nvGrpSpPr>
            <p:cNvPr id="5" name="Developers group" descr="Code for Developers.">
              <a:extLst>
                <a:ext uri="{FF2B5EF4-FFF2-40B4-BE49-F238E27FC236}">
                  <a16:creationId xmlns:a16="http://schemas.microsoft.com/office/drawing/2014/main" id="{72450DD7-EB9F-4043-B8F4-984AD50D5963}"/>
                </a:ext>
              </a:extLst>
            </p:cNvPr>
            <p:cNvGrpSpPr/>
            <p:nvPr/>
          </p:nvGrpSpPr>
          <p:grpSpPr>
            <a:xfrm>
              <a:off x="215732" y="1704230"/>
              <a:ext cx="2218676" cy="3731370"/>
              <a:chOff x="489277" y="1626801"/>
              <a:chExt cx="3383435" cy="4773999"/>
            </a:xfrm>
            <a:solidFill>
              <a:schemeClr val="bg2">
                <a:lumMod val="95000"/>
              </a:schemeClr>
            </a:solidFill>
          </p:grpSpPr>
          <p:sp>
            <p:nvSpPr>
              <p:cNvPr id="6" name="Rectangle 5">
                <a:extLst>
                  <a:ext uri="{FF2B5EF4-FFF2-40B4-BE49-F238E27FC236}">
                    <a16:creationId xmlns:a16="http://schemas.microsoft.com/office/drawing/2014/main" id="{5FD31691-2412-465C-AB99-56C8BB6F71B3}"/>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7" name="TextBox 6">
                <a:extLst>
                  <a:ext uri="{FF2B5EF4-FFF2-40B4-BE49-F238E27FC236}">
                    <a16:creationId xmlns:a16="http://schemas.microsoft.com/office/drawing/2014/main" id="{DB1F3A04-29B6-47A4-B5CC-9EEF2D7F17B8}"/>
                  </a:ext>
                </a:extLst>
              </p:cNvPr>
              <p:cNvSpPr txBox="1"/>
              <p:nvPr/>
            </p:nvSpPr>
            <p:spPr>
              <a:xfrm>
                <a:off x="577269" y="1706985"/>
                <a:ext cx="3117694" cy="530207"/>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Classic Pages</a:t>
                </a:r>
                <a:endParaRPr lang="en-US" sz="2040" dirty="0">
                  <a:solidFill>
                    <a:srgbClr val="E6E6E6">
                      <a:lumMod val="50000"/>
                    </a:srgbClr>
                  </a:solidFill>
                  <a:latin typeface="Segoe UI"/>
                  <a:cs typeface="Segoe UI Semibold" panose="020B0502040204020203" pitchFamily="34" charset="0"/>
                </a:endParaRPr>
              </a:p>
            </p:txBody>
          </p:sp>
        </p:grpSp>
        <p:pic>
          <p:nvPicPr>
            <p:cNvPr id="10" name="Picture 9">
              <a:extLst>
                <a:ext uri="{FF2B5EF4-FFF2-40B4-BE49-F238E27FC236}">
                  <a16:creationId xmlns:a16="http://schemas.microsoft.com/office/drawing/2014/main" id="{422962FA-05C7-43D4-AA0C-46470DB0A797}"/>
                </a:ext>
              </a:extLst>
            </p:cNvPr>
            <p:cNvPicPr>
              <a:picLocks noChangeAspect="1"/>
            </p:cNvPicPr>
            <p:nvPr/>
          </p:nvPicPr>
          <p:blipFill>
            <a:blip r:embed="rId2"/>
            <a:stretch>
              <a:fillRect/>
            </a:stretch>
          </p:blipFill>
          <p:spPr>
            <a:xfrm>
              <a:off x="273433" y="2554919"/>
              <a:ext cx="2044417" cy="1308427"/>
            </a:xfrm>
            <a:prstGeom prst="rect">
              <a:avLst/>
            </a:prstGeom>
          </p:spPr>
        </p:pic>
        <p:sp>
          <p:nvSpPr>
            <p:cNvPr id="14" name="TextBox 13">
              <a:extLst>
                <a:ext uri="{FF2B5EF4-FFF2-40B4-BE49-F238E27FC236}">
                  <a16:creationId xmlns:a16="http://schemas.microsoft.com/office/drawing/2014/main" id="{280C0672-571A-4B11-A759-46A803284E09}"/>
                </a:ext>
              </a:extLst>
            </p:cNvPr>
            <p:cNvSpPr txBox="1"/>
            <p:nvPr/>
          </p:nvSpPr>
          <p:spPr>
            <a:xfrm>
              <a:off x="215733" y="4595750"/>
              <a:ext cx="1947957" cy="544688"/>
            </a:xfrm>
            <a:prstGeom prst="rect">
              <a:avLst/>
            </a:prstGeom>
            <a:noFill/>
          </p:spPr>
          <p:txBody>
            <a:bodyPr wrap="squar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Web Parts</a:t>
              </a:r>
            </a:p>
          </p:txBody>
        </p:sp>
      </p:grpSp>
      <p:grpSp>
        <p:nvGrpSpPr>
          <p:cNvPr id="8" name="Group 7">
            <a:extLst>
              <a:ext uri="{FF2B5EF4-FFF2-40B4-BE49-F238E27FC236}">
                <a16:creationId xmlns:a16="http://schemas.microsoft.com/office/drawing/2014/main" id="{C2BDD181-CFDE-48C6-869E-8D8D34FA9940}"/>
              </a:ext>
            </a:extLst>
          </p:cNvPr>
          <p:cNvGrpSpPr/>
          <p:nvPr/>
        </p:nvGrpSpPr>
        <p:grpSpPr>
          <a:xfrm>
            <a:off x="2635059" y="1704484"/>
            <a:ext cx="2218363" cy="3730841"/>
            <a:chOff x="2656764" y="1704230"/>
            <a:chExt cx="2218678" cy="3731370"/>
          </a:xfrm>
        </p:grpSpPr>
        <p:grpSp>
          <p:nvGrpSpPr>
            <p:cNvPr id="33" name="Developers group" descr="Code for Developers.">
              <a:extLst>
                <a:ext uri="{FF2B5EF4-FFF2-40B4-BE49-F238E27FC236}">
                  <a16:creationId xmlns:a16="http://schemas.microsoft.com/office/drawing/2014/main" id="{B36993BB-0E96-407D-AEEA-757C873E98BE}"/>
                </a:ext>
              </a:extLst>
            </p:cNvPr>
            <p:cNvGrpSpPr/>
            <p:nvPr/>
          </p:nvGrpSpPr>
          <p:grpSpPr>
            <a:xfrm>
              <a:off x="2656766" y="1704230"/>
              <a:ext cx="2218676" cy="3731370"/>
              <a:chOff x="489277" y="1626801"/>
              <a:chExt cx="3383435" cy="4773999"/>
            </a:xfrm>
            <a:solidFill>
              <a:schemeClr val="bg2">
                <a:lumMod val="95000"/>
              </a:schemeClr>
            </a:solidFill>
          </p:grpSpPr>
          <p:sp>
            <p:nvSpPr>
              <p:cNvPr id="35" name="Rectangle 34">
                <a:extLst>
                  <a:ext uri="{FF2B5EF4-FFF2-40B4-BE49-F238E27FC236}">
                    <a16:creationId xmlns:a16="http://schemas.microsoft.com/office/drawing/2014/main" id="{DB86E00C-23A8-47B6-99B5-B0AD9CDA1B4C}"/>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36" name="TextBox 35">
                <a:extLst>
                  <a:ext uri="{FF2B5EF4-FFF2-40B4-BE49-F238E27FC236}">
                    <a16:creationId xmlns:a16="http://schemas.microsoft.com/office/drawing/2014/main" id="{FEDB7E2F-BB57-4B98-BF46-B8D9CEB11546}"/>
                  </a:ext>
                </a:extLst>
              </p:cNvPr>
              <p:cNvSpPr txBox="1"/>
              <p:nvPr/>
            </p:nvSpPr>
            <p:spPr>
              <a:xfrm>
                <a:off x="511711" y="1718153"/>
                <a:ext cx="3272670" cy="530207"/>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Modern Pages</a:t>
                </a:r>
                <a:endParaRPr lang="en-US" sz="2040" dirty="0">
                  <a:solidFill>
                    <a:srgbClr val="E6E6E6">
                      <a:lumMod val="50000"/>
                    </a:srgbClr>
                  </a:solidFill>
                  <a:latin typeface="Segoe UI"/>
                  <a:cs typeface="Segoe UI Semibold" panose="020B0502040204020203" pitchFamily="34" charset="0"/>
                </a:endParaRPr>
              </a:p>
            </p:txBody>
          </p:sp>
        </p:grpSp>
        <p:pic>
          <p:nvPicPr>
            <p:cNvPr id="3" name="Picture 2">
              <a:extLst>
                <a:ext uri="{FF2B5EF4-FFF2-40B4-BE49-F238E27FC236}">
                  <a16:creationId xmlns:a16="http://schemas.microsoft.com/office/drawing/2014/main" id="{1FB7470A-A1FF-4032-AD16-6BD0442265E7}"/>
                </a:ext>
              </a:extLst>
            </p:cNvPr>
            <p:cNvPicPr>
              <a:picLocks noChangeAspect="1"/>
            </p:cNvPicPr>
            <p:nvPr/>
          </p:nvPicPr>
          <p:blipFill>
            <a:blip r:embed="rId3"/>
            <a:stretch>
              <a:fillRect/>
            </a:stretch>
          </p:blipFill>
          <p:spPr>
            <a:xfrm>
              <a:off x="2744966" y="2554919"/>
              <a:ext cx="2044417" cy="1308427"/>
            </a:xfrm>
            <a:prstGeom prst="rect">
              <a:avLst/>
            </a:prstGeom>
          </p:spPr>
        </p:pic>
        <p:sp>
          <p:nvSpPr>
            <p:cNvPr id="32" name="TextBox 31">
              <a:extLst>
                <a:ext uri="{FF2B5EF4-FFF2-40B4-BE49-F238E27FC236}">
                  <a16:creationId xmlns:a16="http://schemas.microsoft.com/office/drawing/2014/main" id="{06540AF2-2269-4D13-B4CB-6F1860A6AEA8}"/>
                </a:ext>
              </a:extLst>
            </p:cNvPr>
            <p:cNvSpPr txBox="1"/>
            <p:nvPr/>
          </p:nvSpPr>
          <p:spPr>
            <a:xfrm>
              <a:off x="2656764" y="4895789"/>
              <a:ext cx="1463113" cy="539811"/>
            </a:xfrm>
            <a:prstGeom prst="rect">
              <a:avLst/>
            </a:prstGeom>
            <a:noFill/>
          </p:spPr>
          <p:txBody>
            <a:bodyPr wrap="squar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Extensions</a:t>
              </a:r>
              <a:endParaRPr lang="en-US" sz="2400" dirty="0">
                <a:gradFill>
                  <a:gsLst>
                    <a:gs pos="2917">
                      <a:schemeClr val="tx1"/>
                    </a:gs>
                    <a:gs pos="30000">
                      <a:schemeClr val="tx1"/>
                    </a:gs>
                  </a:gsLst>
                  <a:lin ang="5400000" scaled="0"/>
                </a:gradFill>
              </a:endParaRPr>
            </a:p>
          </p:txBody>
        </p:sp>
        <p:sp>
          <p:nvSpPr>
            <p:cNvPr id="34" name="TextBox 33">
              <a:extLst>
                <a:ext uri="{FF2B5EF4-FFF2-40B4-BE49-F238E27FC236}">
                  <a16:creationId xmlns:a16="http://schemas.microsoft.com/office/drawing/2014/main" id="{205FCAEE-D584-45B3-8A7A-6935110F5264}"/>
                </a:ext>
              </a:extLst>
            </p:cNvPr>
            <p:cNvSpPr txBox="1"/>
            <p:nvPr/>
          </p:nvSpPr>
          <p:spPr>
            <a:xfrm>
              <a:off x="2656765" y="4595748"/>
              <a:ext cx="1857579" cy="544688"/>
            </a:xfrm>
            <a:prstGeom prst="rect">
              <a:avLst/>
            </a:prstGeom>
            <a:noFill/>
          </p:spPr>
          <p:txBody>
            <a:bodyPr wrap="squar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Web Parts</a:t>
              </a:r>
            </a:p>
          </p:txBody>
        </p:sp>
      </p:grpSp>
      <p:grpSp>
        <p:nvGrpSpPr>
          <p:cNvPr id="15" name="Group 14">
            <a:extLst>
              <a:ext uri="{FF2B5EF4-FFF2-40B4-BE49-F238E27FC236}">
                <a16:creationId xmlns:a16="http://schemas.microsoft.com/office/drawing/2014/main" id="{65885F7B-C74B-46F7-8C8C-5563975BC14A}"/>
              </a:ext>
            </a:extLst>
          </p:cNvPr>
          <p:cNvGrpSpPr/>
          <p:nvPr/>
        </p:nvGrpSpPr>
        <p:grpSpPr>
          <a:xfrm>
            <a:off x="9937669" y="1704484"/>
            <a:ext cx="2218361" cy="3730841"/>
            <a:chOff x="9743545" y="1705008"/>
            <a:chExt cx="2218676" cy="3731370"/>
          </a:xfrm>
        </p:grpSpPr>
        <p:grpSp>
          <p:nvGrpSpPr>
            <p:cNvPr id="20" name="Developers group" descr="Code for Developers.">
              <a:extLst>
                <a:ext uri="{FF2B5EF4-FFF2-40B4-BE49-F238E27FC236}">
                  <a16:creationId xmlns:a16="http://schemas.microsoft.com/office/drawing/2014/main" id="{C4753218-51B6-4D00-93F1-65651FDE4661}"/>
                </a:ext>
              </a:extLst>
            </p:cNvPr>
            <p:cNvGrpSpPr/>
            <p:nvPr/>
          </p:nvGrpSpPr>
          <p:grpSpPr>
            <a:xfrm>
              <a:off x="9743545" y="1705008"/>
              <a:ext cx="2218676" cy="3731370"/>
              <a:chOff x="489277" y="1626801"/>
              <a:chExt cx="3383435" cy="4773999"/>
            </a:xfrm>
            <a:solidFill>
              <a:schemeClr val="bg2">
                <a:lumMod val="95000"/>
              </a:schemeClr>
            </a:solidFill>
          </p:grpSpPr>
          <p:sp>
            <p:nvSpPr>
              <p:cNvPr id="21" name="Rectangle 20">
                <a:extLst>
                  <a:ext uri="{FF2B5EF4-FFF2-40B4-BE49-F238E27FC236}">
                    <a16:creationId xmlns:a16="http://schemas.microsoft.com/office/drawing/2014/main" id="{A0AE4162-73B8-476A-ADDD-B203950913DA}"/>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22" name="TextBox 21">
                <a:extLst>
                  <a:ext uri="{FF2B5EF4-FFF2-40B4-BE49-F238E27FC236}">
                    <a16:creationId xmlns:a16="http://schemas.microsoft.com/office/drawing/2014/main" id="{E932DD5A-000F-49DE-B334-4C57DF0120F2}"/>
                  </a:ext>
                </a:extLst>
              </p:cNvPr>
              <p:cNvSpPr txBox="1"/>
              <p:nvPr/>
            </p:nvSpPr>
            <p:spPr>
              <a:xfrm>
                <a:off x="544658" y="1718534"/>
                <a:ext cx="3272670" cy="530207"/>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Teams Tabs</a:t>
                </a:r>
                <a:endParaRPr lang="en-US" sz="2040" dirty="0">
                  <a:solidFill>
                    <a:srgbClr val="E6E6E6">
                      <a:lumMod val="50000"/>
                    </a:srgbClr>
                  </a:solidFill>
                  <a:latin typeface="Segoe UI"/>
                  <a:cs typeface="Segoe UI Semibold" panose="020B0502040204020203" pitchFamily="34" charset="0"/>
                </a:endParaRPr>
              </a:p>
            </p:txBody>
          </p:sp>
        </p:grpSp>
        <p:pic>
          <p:nvPicPr>
            <p:cNvPr id="29" name="Picture 28">
              <a:extLst>
                <a:ext uri="{FF2B5EF4-FFF2-40B4-BE49-F238E27FC236}">
                  <a16:creationId xmlns:a16="http://schemas.microsoft.com/office/drawing/2014/main" id="{714D06C6-5876-4600-A700-A72A09EDEF7E}"/>
                </a:ext>
              </a:extLst>
            </p:cNvPr>
            <p:cNvPicPr>
              <a:picLocks noChangeAspect="1"/>
            </p:cNvPicPr>
            <p:nvPr/>
          </p:nvPicPr>
          <p:blipFill>
            <a:blip r:embed="rId4"/>
            <a:stretch>
              <a:fillRect/>
            </a:stretch>
          </p:blipFill>
          <p:spPr>
            <a:xfrm>
              <a:off x="9971360" y="2565707"/>
              <a:ext cx="1763043" cy="1765015"/>
            </a:xfrm>
            <a:prstGeom prst="rect">
              <a:avLst/>
            </a:prstGeom>
            <a:ln>
              <a:solidFill>
                <a:schemeClr val="bg1">
                  <a:lumMod val="85000"/>
                </a:schemeClr>
              </a:solidFill>
            </a:ln>
          </p:spPr>
        </p:pic>
        <p:sp>
          <p:nvSpPr>
            <p:cNvPr id="41" name="TextBox 40">
              <a:extLst>
                <a:ext uri="{FF2B5EF4-FFF2-40B4-BE49-F238E27FC236}">
                  <a16:creationId xmlns:a16="http://schemas.microsoft.com/office/drawing/2014/main" id="{7E2CE5FD-1A4D-4D6E-9215-E5857BC0200F}"/>
                </a:ext>
              </a:extLst>
            </p:cNvPr>
            <p:cNvSpPr txBox="1"/>
            <p:nvPr/>
          </p:nvSpPr>
          <p:spPr>
            <a:xfrm>
              <a:off x="9743545" y="4595748"/>
              <a:ext cx="1947957" cy="544688"/>
            </a:xfrm>
            <a:prstGeom prst="rect">
              <a:avLst/>
            </a:prstGeom>
            <a:noFill/>
          </p:spPr>
          <p:txBody>
            <a:bodyPr wrap="square" lIns="182828" tIns="146262" rIns="182828" bIns="146262" rtlCol="0">
              <a:spAutoFit/>
            </a:bodyPr>
            <a:lstStyle/>
            <a:p>
              <a:pPr>
                <a:lnSpc>
                  <a:spcPct val="90000"/>
                </a:lnSpc>
                <a:spcAft>
                  <a:spcPts val="600"/>
                </a:spcAft>
              </a:pPr>
              <a:r>
                <a:rPr lang="en-US" sz="1763">
                  <a:gradFill>
                    <a:gsLst>
                      <a:gs pos="2917">
                        <a:schemeClr val="tx1"/>
                      </a:gs>
                      <a:gs pos="30000">
                        <a:schemeClr val="tx1"/>
                      </a:gs>
                    </a:gsLst>
                    <a:lin ang="5400000" scaled="0"/>
                  </a:gradFill>
                </a:rPr>
                <a:t>Web Parts</a:t>
              </a:r>
            </a:p>
          </p:txBody>
        </p:sp>
      </p:grpSp>
      <p:grpSp>
        <p:nvGrpSpPr>
          <p:cNvPr id="9" name="Group 8">
            <a:extLst>
              <a:ext uri="{FF2B5EF4-FFF2-40B4-BE49-F238E27FC236}">
                <a16:creationId xmlns:a16="http://schemas.microsoft.com/office/drawing/2014/main" id="{80D2259A-7408-43EA-A725-76F63593CCE7}"/>
              </a:ext>
            </a:extLst>
          </p:cNvPr>
          <p:cNvGrpSpPr/>
          <p:nvPr/>
        </p:nvGrpSpPr>
        <p:grpSpPr>
          <a:xfrm>
            <a:off x="5053535" y="1704484"/>
            <a:ext cx="2265545" cy="3730841"/>
            <a:chOff x="4987566" y="1704230"/>
            <a:chExt cx="2265866" cy="3731370"/>
          </a:xfrm>
        </p:grpSpPr>
        <p:grpSp>
          <p:nvGrpSpPr>
            <p:cNvPr id="26" name="Developers group" descr="Code for Developers.">
              <a:extLst>
                <a:ext uri="{FF2B5EF4-FFF2-40B4-BE49-F238E27FC236}">
                  <a16:creationId xmlns:a16="http://schemas.microsoft.com/office/drawing/2014/main" id="{9FFAAB3A-F094-4868-8837-9AD725326A38}"/>
                </a:ext>
              </a:extLst>
            </p:cNvPr>
            <p:cNvGrpSpPr/>
            <p:nvPr/>
          </p:nvGrpSpPr>
          <p:grpSpPr>
            <a:xfrm>
              <a:off x="5034756" y="1704230"/>
              <a:ext cx="2218676" cy="3731370"/>
              <a:chOff x="489277" y="1626801"/>
              <a:chExt cx="3383435" cy="4773999"/>
            </a:xfrm>
            <a:solidFill>
              <a:schemeClr val="bg2">
                <a:lumMod val="95000"/>
              </a:schemeClr>
            </a:solidFill>
          </p:grpSpPr>
          <p:sp>
            <p:nvSpPr>
              <p:cNvPr id="27" name="Rectangle 26">
                <a:extLst>
                  <a:ext uri="{FF2B5EF4-FFF2-40B4-BE49-F238E27FC236}">
                    <a16:creationId xmlns:a16="http://schemas.microsoft.com/office/drawing/2014/main" id="{7C70B366-4F86-4FA0-B554-C02FCC523BE8}"/>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28" name="TextBox 27">
                <a:extLst>
                  <a:ext uri="{FF2B5EF4-FFF2-40B4-BE49-F238E27FC236}">
                    <a16:creationId xmlns:a16="http://schemas.microsoft.com/office/drawing/2014/main" id="{BC768484-C2E6-4B75-A540-D410BD94FC2D}"/>
                  </a:ext>
                </a:extLst>
              </p:cNvPr>
              <p:cNvSpPr txBox="1"/>
              <p:nvPr/>
            </p:nvSpPr>
            <p:spPr>
              <a:xfrm>
                <a:off x="538573" y="1708488"/>
                <a:ext cx="3272670" cy="939913"/>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Lists and Libraries</a:t>
                </a:r>
                <a:endParaRPr lang="en-US" sz="2040" dirty="0">
                  <a:solidFill>
                    <a:srgbClr val="E6E6E6">
                      <a:lumMod val="50000"/>
                    </a:srgbClr>
                  </a:solidFill>
                  <a:latin typeface="Segoe UI"/>
                  <a:cs typeface="Segoe UI Semibold" panose="020B0502040204020203" pitchFamily="34" charset="0"/>
                </a:endParaRPr>
              </a:p>
            </p:txBody>
          </p:sp>
        </p:grpSp>
        <p:pic>
          <p:nvPicPr>
            <p:cNvPr id="13" name="Picture 12">
              <a:extLst>
                <a:ext uri="{FF2B5EF4-FFF2-40B4-BE49-F238E27FC236}">
                  <a16:creationId xmlns:a16="http://schemas.microsoft.com/office/drawing/2014/main" id="{CC8FC163-F6F3-41C7-B7A4-B6C02DEC2A43}"/>
                </a:ext>
              </a:extLst>
            </p:cNvPr>
            <p:cNvPicPr>
              <a:picLocks noChangeAspect="1"/>
            </p:cNvPicPr>
            <p:nvPr/>
          </p:nvPicPr>
          <p:blipFill>
            <a:blip r:embed="rId5"/>
            <a:stretch>
              <a:fillRect/>
            </a:stretch>
          </p:blipFill>
          <p:spPr>
            <a:xfrm>
              <a:off x="5114656" y="2565707"/>
              <a:ext cx="2027562" cy="1297639"/>
            </a:xfrm>
            <a:prstGeom prst="rect">
              <a:avLst/>
            </a:prstGeom>
          </p:spPr>
        </p:pic>
        <p:sp>
          <p:nvSpPr>
            <p:cNvPr id="42" name="TextBox 41">
              <a:extLst>
                <a:ext uri="{FF2B5EF4-FFF2-40B4-BE49-F238E27FC236}">
                  <a16:creationId xmlns:a16="http://schemas.microsoft.com/office/drawing/2014/main" id="{BBD077F9-5E72-456D-B152-D19AF6D7E5B5}"/>
                </a:ext>
              </a:extLst>
            </p:cNvPr>
            <p:cNvSpPr txBox="1"/>
            <p:nvPr/>
          </p:nvSpPr>
          <p:spPr>
            <a:xfrm>
              <a:off x="4987566" y="4595748"/>
              <a:ext cx="1434932" cy="544688"/>
            </a:xfrm>
            <a:prstGeom prst="rect">
              <a:avLst/>
            </a:prstGeom>
            <a:noFill/>
          </p:spPr>
          <p:txBody>
            <a:bodyPr wrap="non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Extensions</a:t>
              </a:r>
              <a:endParaRPr lang="en-US" sz="2400" dirty="0">
                <a:gradFill>
                  <a:gsLst>
                    <a:gs pos="2917">
                      <a:schemeClr val="tx1"/>
                    </a:gs>
                    <a:gs pos="30000">
                      <a:schemeClr val="tx1"/>
                    </a:gs>
                  </a:gsLst>
                  <a:lin ang="5400000" scaled="0"/>
                </a:gradFill>
              </a:endParaRPr>
            </a:p>
          </p:txBody>
        </p:sp>
      </p:grpSp>
      <p:grpSp>
        <p:nvGrpSpPr>
          <p:cNvPr id="11" name="Group 10">
            <a:extLst>
              <a:ext uri="{FF2B5EF4-FFF2-40B4-BE49-F238E27FC236}">
                <a16:creationId xmlns:a16="http://schemas.microsoft.com/office/drawing/2014/main" id="{C0D58534-E9CD-4934-AE18-5DC7DFF2C191}"/>
              </a:ext>
            </a:extLst>
          </p:cNvPr>
          <p:cNvGrpSpPr/>
          <p:nvPr/>
        </p:nvGrpSpPr>
        <p:grpSpPr>
          <a:xfrm>
            <a:off x="7519195" y="1704485"/>
            <a:ext cx="2218361" cy="3735717"/>
            <a:chOff x="7412745" y="1704230"/>
            <a:chExt cx="2218676" cy="3736247"/>
          </a:xfrm>
        </p:grpSpPr>
        <p:grpSp>
          <p:nvGrpSpPr>
            <p:cNvPr id="17" name="Developers group" descr="Code for Developers.">
              <a:extLst>
                <a:ext uri="{FF2B5EF4-FFF2-40B4-BE49-F238E27FC236}">
                  <a16:creationId xmlns:a16="http://schemas.microsoft.com/office/drawing/2014/main" id="{6A30ACBA-FD57-44CF-8A57-66CDA73A5BBB}"/>
                </a:ext>
              </a:extLst>
            </p:cNvPr>
            <p:cNvGrpSpPr/>
            <p:nvPr/>
          </p:nvGrpSpPr>
          <p:grpSpPr>
            <a:xfrm>
              <a:off x="7412745" y="1704230"/>
              <a:ext cx="2218676" cy="3731370"/>
              <a:chOff x="489277" y="1626801"/>
              <a:chExt cx="3383435" cy="4773999"/>
            </a:xfrm>
            <a:solidFill>
              <a:schemeClr val="bg2">
                <a:lumMod val="95000"/>
              </a:schemeClr>
            </a:solidFill>
          </p:grpSpPr>
          <p:sp>
            <p:nvSpPr>
              <p:cNvPr id="18" name="Rectangle 17">
                <a:extLst>
                  <a:ext uri="{FF2B5EF4-FFF2-40B4-BE49-F238E27FC236}">
                    <a16:creationId xmlns:a16="http://schemas.microsoft.com/office/drawing/2014/main" id="{DC94AB59-43B6-4B7E-88AA-B8E2C1DE7E8C}"/>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19" name="TextBox 18">
                <a:extLst>
                  <a:ext uri="{FF2B5EF4-FFF2-40B4-BE49-F238E27FC236}">
                    <a16:creationId xmlns:a16="http://schemas.microsoft.com/office/drawing/2014/main" id="{574CDAE8-B55A-4AFB-B04C-720E114888A2}"/>
                  </a:ext>
                </a:extLst>
              </p:cNvPr>
              <p:cNvSpPr txBox="1"/>
              <p:nvPr/>
            </p:nvSpPr>
            <p:spPr>
              <a:xfrm>
                <a:off x="544660" y="1725192"/>
                <a:ext cx="3272670" cy="530207"/>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App pages</a:t>
                </a:r>
                <a:endParaRPr lang="en-US" sz="2040" dirty="0">
                  <a:gradFill>
                    <a:gsLst>
                      <a:gs pos="1250">
                        <a:srgbClr val="0078D4"/>
                      </a:gs>
                      <a:gs pos="100000">
                        <a:srgbClr val="0078D4"/>
                      </a:gs>
                    </a:gsLst>
                    <a:lin ang="5400000" scaled="0"/>
                  </a:gradFill>
                  <a:latin typeface="Segoe UI Semibold" panose="020B0702040204020203" pitchFamily="34" charset="0"/>
                  <a:cs typeface="Segoe UI Semibold" panose="020B0702040204020203" pitchFamily="34" charset="0"/>
                </a:endParaRPr>
              </a:p>
            </p:txBody>
          </p:sp>
        </p:grpSp>
        <p:pic>
          <p:nvPicPr>
            <p:cNvPr id="4" name="Picture 3">
              <a:extLst>
                <a:ext uri="{FF2B5EF4-FFF2-40B4-BE49-F238E27FC236}">
                  <a16:creationId xmlns:a16="http://schemas.microsoft.com/office/drawing/2014/main" id="{C3003A9D-CBA1-442E-A51D-37E13247EE7F}"/>
                </a:ext>
              </a:extLst>
            </p:cNvPr>
            <p:cNvPicPr>
              <a:picLocks noChangeAspect="1"/>
            </p:cNvPicPr>
            <p:nvPr/>
          </p:nvPicPr>
          <p:blipFill>
            <a:blip r:embed="rId6"/>
            <a:stretch>
              <a:fillRect/>
            </a:stretch>
          </p:blipFill>
          <p:spPr>
            <a:xfrm>
              <a:off x="7723124" y="2554919"/>
              <a:ext cx="1590645" cy="1831900"/>
            </a:xfrm>
            <a:prstGeom prst="rect">
              <a:avLst/>
            </a:prstGeom>
          </p:spPr>
        </p:pic>
        <p:sp>
          <p:nvSpPr>
            <p:cNvPr id="37" name="TextBox 36">
              <a:extLst>
                <a:ext uri="{FF2B5EF4-FFF2-40B4-BE49-F238E27FC236}">
                  <a16:creationId xmlns:a16="http://schemas.microsoft.com/office/drawing/2014/main" id="{7092BD16-48E3-4931-9C98-4ADC826A8824}"/>
                </a:ext>
              </a:extLst>
            </p:cNvPr>
            <p:cNvSpPr txBox="1"/>
            <p:nvPr/>
          </p:nvSpPr>
          <p:spPr>
            <a:xfrm>
              <a:off x="7417238" y="4595748"/>
              <a:ext cx="1947957" cy="544688"/>
            </a:xfrm>
            <a:prstGeom prst="rect">
              <a:avLst/>
            </a:prstGeom>
            <a:noFill/>
          </p:spPr>
          <p:txBody>
            <a:bodyPr wrap="squar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Web Parts</a:t>
              </a:r>
            </a:p>
          </p:txBody>
        </p:sp>
        <p:sp>
          <p:nvSpPr>
            <p:cNvPr id="43" name="TextBox 42">
              <a:extLst>
                <a:ext uri="{FF2B5EF4-FFF2-40B4-BE49-F238E27FC236}">
                  <a16:creationId xmlns:a16="http://schemas.microsoft.com/office/drawing/2014/main" id="{4F351710-980D-421A-8B20-506B2289E58F}"/>
                </a:ext>
              </a:extLst>
            </p:cNvPr>
            <p:cNvSpPr txBox="1"/>
            <p:nvPr/>
          </p:nvSpPr>
          <p:spPr>
            <a:xfrm>
              <a:off x="7449062" y="4895789"/>
              <a:ext cx="1434932" cy="544688"/>
            </a:xfrm>
            <a:prstGeom prst="rect">
              <a:avLst/>
            </a:prstGeom>
            <a:noFill/>
          </p:spPr>
          <p:txBody>
            <a:bodyPr wrap="non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Extensions</a:t>
              </a:r>
              <a:endParaRPr lang="en-US" sz="2400" dirty="0">
                <a:gradFill>
                  <a:gsLst>
                    <a:gs pos="2917">
                      <a:schemeClr val="tx1"/>
                    </a:gs>
                    <a:gs pos="30000">
                      <a:schemeClr val="tx1"/>
                    </a:gs>
                  </a:gsLst>
                  <a:lin ang="5400000" scaled="0"/>
                </a:gradFill>
              </a:endParaRPr>
            </a:p>
          </p:txBody>
        </p:sp>
      </p:grpSp>
      <p:sp>
        <p:nvSpPr>
          <p:cNvPr id="44" name="TextBox 43">
            <a:extLst>
              <a:ext uri="{FF2B5EF4-FFF2-40B4-BE49-F238E27FC236}">
                <a16:creationId xmlns:a16="http://schemas.microsoft.com/office/drawing/2014/main" id="{FFBCA458-BFEC-4231-B683-E59625F3D04F}"/>
              </a:ext>
            </a:extLst>
          </p:cNvPr>
          <p:cNvSpPr txBox="1"/>
          <p:nvPr/>
        </p:nvSpPr>
        <p:spPr>
          <a:xfrm>
            <a:off x="216584" y="5974091"/>
            <a:ext cx="7084213" cy="634397"/>
          </a:xfrm>
          <a:prstGeom prst="rect">
            <a:avLst/>
          </a:prstGeom>
          <a:noFill/>
        </p:spPr>
        <p:txBody>
          <a:bodyPr wrap="none" lIns="182828" tIns="146262" rIns="182828" bIns="146262" rtlCol="0">
            <a:spAutoFit/>
          </a:bodyPr>
          <a:lstStyle/>
          <a:p>
            <a:pPr>
              <a:lnSpc>
                <a:spcPct val="90000"/>
              </a:lnSpc>
              <a:spcAft>
                <a:spcPts val="600"/>
              </a:spcAft>
            </a:pPr>
            <a:r>
              <a:rPr lang="en-US" sz="2400" dirty="0">
                <a:gradFill>
                  <a:gsLst>
                    <a:gs pos="2917">
                      <a:schemeClr val="tx1"/>
                    </a:gs>
                    <a:gs pos="30000">
                      <a:schemeClr val="tx1"/>
                    </a:gs>
                  </a:gsLst>
                  <a:lin ang="5400000" scaled="0"/>
                </a:gradFill>
              </a:rPr>
              <a:t>Library components work in all hosted platforms</a:t>
            </a:r>
          </a:p>
        </p:txBody>
      </p:sp>
    </p:spTree>
    <p:extLst>
      <p:ext uri="{BB962C8B-B14F-4D97-AF65-F5344CB8AC3E}">
        <p14:creationId xmlns:p14="http://schemas.microsoft.com/office/powerpoint/2010/main" val="3953335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30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10" presetClass="entr" presetSubtype="0" fill="hold" grpId="0" nodeType="afterEffect">
                                  <p:stCondLst>
                                    <p:cond delay="50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What’s a modern</a:t>
            </a:r>
            <a:r>
              <a:rPr lang="en-US" dirty="0"/>
              <a:t> </a:t>
            </a:r>
            <a:r>
              <a:rPr lang="en-US"/>
              <a:t>page?</a:t>
            </a:r>
            <a:endParaRPr lang="en-US" dirty="0"/>
          </a:p>
        </p:txBody>
      </p:sp>
      <p:pic>
        <p:nvPicPr>
          <p:cNvPr id="8" name="Picture Placeholder 7" descr="A person standing in front of a mirror posing for the camera&#10;&#10;Description automatically generated">
            <a:extLst>
              <a:ext uri="{FF2B5EF4-FFF2-40B4-BE49-F238E27FC236}">
                <a16:creationId xmlns:a16="http://schemas.microsoft.com/office/drawing/2014/main" id="{ACD89AD0-BB7E-4055-AD80-B159747E1585}"/>
              </a:ext>
            </a:extLst>
          </p:cNvPr>
          <p:cNvPicPr>
            <a:picLocks noGrp="1" noChangeAspect="1"/>
          </p:cNvPicPr>
          <p:nvPr>
            <p:ph type="pic" sz="quarter" idx="10"/>
          </p:nvPr>
        </p:nvPicPr>
        <p:blipFill>
          <a:blip r:embed="rId3"/>
          <a:srcRect l="20367" r="20367"/>
          <a:stretch>
            <a:fillRect/>
          </a:stretch>
        </p:blipFill>
        <p:spPr/>
      </p:pic>
      <p:sp>
        <p:nvSpPr>
          <p:cNvPr id="4" name="TextBox 3"/>
          <p:cNvSpPr txBox="1"/>
          <p:nvPr/>
        </p:nvSpPr>
        <p:spPr>
          <a:xfrm>
            <a:off x="274639" y="2963862"/>
            <a:ext cx="5714998" cy="267457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rendered</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Natively responsive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web parts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and persisted caches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Mobile optimized</a:t>
            </a:r>
          </a:p>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6087080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Easily create powerful, beautiful looking pages</a:t>
            </a:r>
          </a:p>
          <a:p>
            <a:pPr lvl="1"/>
            <a:r>
              <a:rPr lang="en-US" dirty="0"/>
              <a:t>Communicate ideas and information using our new authoring canvas and gallery of web parts.</a:t>
            </a:r>
          </a:p>
          <a:p>
            <a:endParaRPr lang="en-US" dirty="0"/>
          </a:p>
          <a:p>
            <a:r>
              <a:rPr lang="en-US" dirty="0"/>
              <a:t>Modern building blocks</a:t>
            </a:r>
          </a:p>
          <a:p>
            <a:pPr lvl="1"/>
            <a:r>
              <a:rPr lang="en-US" dirty="0"/>
              <a:t>Authoring canvas and web parts are built using client-side HTML and JavaScript. Pages are reusable in custom applications</a:t>
            </a:r>
          </a:p>
          <a:p>
            <a:endParaRPr lang="en-US" dirty="0"/>
          </a:p>
          <a:p>
            <a:r>
              <a:rPr lang="en-US" dirty="0"/>
              <a:t>Mobile support is built in from the start</a:t>
            </a:r>
          </a:p>
          <a:p>
            <a:pPr lvl="1"/>
            <a:r>
              <a:rPr lang="en-US" dirty="0"/>
              <a:t>Content reflows across device sizes and pages are fast and fluid.</a:t>
            </a:r>
          </a:p>
          <a:p>
            <a:endParaRPr lang="en-US" dirty="0"/>
          </a:p>
          <a:p>
            <a:r>
              <a:rPr lang="en-US" dirty="0"/>
              <a:t>Pages get better with the Microsoft Graph</a:t>
            </a:r>
          </a:p>
          <a:p>
            <a:pPr lvl="1"/>
            <a:r>
              <a:rPr lang="en-US" dirty="0"/>
              <a:t>Authors can leverage Microsoft Graph to surface relevant pages to the people that need to read them. </a:t>
            </a:r>
          </a:p>
        </p:txBody>
      </p:sp>
      <p:sp>
        <p:nvSpPr>
          <p:cNvPr id="17" name="Title 16"/>
          <p:cNvSpPr>
            <a:spLocks noGrp="1"/>
          </p:cNvSpPr>
          <p:nvPr>
            <p:ph type="title"/>
          </p:nvPr>
        </p:nvSpPr>
        <p:spPr/>
        <p:txBody>
          <a:bodyPr/>
          <a:lstStyle/>
          <a:p>
            <a:r>
              <a:rPr lang="en-US" dirty="0"/>
              <a:t>Modern Site Pages</a:t>
            </a:r>
          </a:p>
        </p:txBody>
      </p:sp>
    </p:spTree>
    <p:extLst>
      <p:ext uri="{BB962C8B-B14F-4D97-AF65-F5344CB8AC3E}">
        <p14:creationId xmlns:p14="http://schemas.microsoft.com/office/powerpoint/2010/main" val="2344081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1000"/>
                                        <p:tgtEl>
                                          <p:spTgt spid="6">
                                            <p:txEl>
                                              <p:pRg st="3" end="3"/>
                                            </p:txEl>
                                          </p:spTgt>
                                        </p:tgtEl>
                                      </p:cBhvr>
                                    </p:animEffect>
                                    <p:anim calcmode="lin" valueType="num">
                                      <p:cBhvr>
                                        <p:cTn id="20"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1000"/>
                                        <p:tgtEl>
                                          <p:spTgt spid="6">
                                            <p:txEl>
                                              <p:pRg st="4" end="4"/>
                                            </p:txEl>
                                          </p:spTgt>
                                        </p:tgtEl>
                                      </p:cBhvr>
                                    </p:animEffect>
                                    <p:anim calcmode="lin" valueType="num">
                                      <p:cBhvr>
                                        <p:cTn id="25"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1000"/>
                                        <p:tgtEl>
                                          <p:spTgt spid="6">
                                            <p:txEl>
                                              <p:pRg st="6" end="6"/>
                                            </p:txEl>
                                          </p:spTgt>
                                        </p:tgtEl>
                                      </p:cBhvr>
                                    </p:animEffect>
                                    <p:anim calcmode="lin" valueType="num">
                                      <p:cBhvr>
                                        <p:cTn id="32"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6" end="6"/>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1000"/>
                                        <p:tgtEl>
                                          <p:spTgt spid="6">
                                            <p:txEl>
                                              <p:pRg st="7" end="7"/>
                                            </p:txEl>
                                          </p:spTgt>
                                        </p:tgtEl>
                                      </p:cBhvr>
                                    </p:animEffect>
                                    <p:anim calcmode="lin" valueType="num">
                                      <p:cBhvr>
                                        <p:cTn id="37"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8"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animEffect transition="in" filter="fade">
                                      <p:cBhvr>
                                        <p:cTn id="43" dur="1000"/>
                                        <p:tgtEl>
                                          <p:spTgt spid="6">
                                            <p:txEl>
                                              <p:pRg st="9" end="9"/>
                                            </p:txEl>
                                          </p:spTgt>
                                        </p:tgtEl>
                                      </p:cBhvr>
                                    </p:animEffect>
                                    <p:anim calcmode="lin" valueType="num">
                                      <p:cBhvr>
                                        <p:cTn id="44"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45" dur="1000" fill="hold"/>
                                        <p:tgtEl>
                                          <p:spTgt spid="6">
                                            <p:txEl>
                                              <p:pRg st="9" end="9"/>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6">
                                            <p:txEl>
                                              <p:pRg st="10" end="10"/>
                                            </p:txEl>
                                          </p:spTgt>
                                        </p:tgtEl>
                                        <p:attrNameLst>
                                          <p:attrName>style.visibility</p:attrName>
                                        </p:attrNameLst>
                                      </p:cBhvr>
                                      <p:to>
                                        <p:strVal val="visible"/>
                                      </p:to>
                                    </p:set>
                                    <p:animEffect transition="in" filter="fade">
                                      <p:cBhvr>
                                        <p:cTn id="48" dur="1000"/>
                                        <p:tgtEl>
                                          <p:spTgt spid="6">
                                            <p:txEl>
                                              <p:pRg st="10" end="10"/>
                                            </p:txEl>
                                          </p:spTgt>
                                        </p:tgtEl>
                                      </p:cBhvr>
                                    </p:animEffect>
                                    <p:anim calcmode="lin" valueType="num">
                                      <p:cBhvr>
                                        <p:cTn id="49"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50" dur="10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69900" y="2801219"/>
            <a:ext cx="5551730" cy="281715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Setup Office 365 </a:t>
            </a:r>
          </a:p>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Create </a:t>
            </a:r>
            <a:r>
              <a:rPr lang="en-US" sz="2040" dirty="0" err="1">
                <a:solidFill>
                  <a:prstClr val="black"/>
                </a:solidFill>
              </a:rPr>
              <a:t>AppCatalog</a:t>
            </a:r>
            <a:endParaRPr lang="en-US" sz="2040" dirty="0">
              <a:solidFill>
                <a:prstClr val="black"/>
              </a:solidFill>
            </a:endParaRPr>
          </a:p>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Visual Studio Code </a:t>
            </a:r>
          </a:p>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Node.js/NPM – local hosting and module management </a:t>
            </a:r>
          </a:p>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Yeoman – project scaffolding </a:t>
            </a:r>
          </a:p>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Gulp – task runner </a:t>
            </a:r>
            <a:endParaRPr kumimoji="0" lang="en-AU" sz="204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7030A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36" b="0" i="0" u="none" strike="noStrike" kern="1200" cap="none" spc="0" normalizeH="0" baseline="0" noProof="0">
              <a:ln>
                <a:noFill/>
              </a:ln>
              <a:solidFill>
                <a:srgbClr val="2F2F2F"/>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01978A4E-46B4-45D1-9638-CDB401A85A90}"/>
              </a:ext>
            </a:extLst>
          </p:cNvPr>
          <p:cNvSpPr/>
          <p:nvPr/>
        </p:nvSpPr>
        <p:spPr>
          <a:xfrm>
            <a:off x="758449" y="1973684"/>
            <a:ext cx="3664273" cy="369332"/>
          </a:xfrm>
          <a:prstGeom prst="rect">
            <a:avLst/>
          </a:prstGeom>
        </p:spPr>
        <p:txBody>
          <a:bodyPr wrap="none">
            <a:spAutoFit/>
          </a:bodyPr>
          <a:lstStyle/>
          <a:p>
            <a:pPr lvl="0"/>
            <a:r>
              <a:rPr lang="en-US" b="1" dirty="0">
                <a:solidFill>
                  <a:srgbClr val="7030A0"/>
                </a:solidFill>
              </a:rPr>
              <a:t>Preparing your machine for the SPFx</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4864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5BC334-E983-C34C-841A-F33A28B1440F}"/>
              </a:ext>
            </a:extLst>
          </p:cNvPr>
          <p:cNvSpPr>
            <a:spLocks noGrp="1"/>
          </p:cNvSpPr>
          <p:nvPr>
            <p:ph type="body" sz="quarter" idx="10"/>
          </p:nvPr>
        </p:nvSpPr>
        <p:spPr>
          <a:xfrm>
            <a:off x="464400" y="1212850"/>
            <a:ext cx="11574000" cy="1940939"/>
          </a:xfrm>
        </p:spPr>
        <p:txBody>
          <a:bodyPr/>
          <a:lstStyle/>
          <a:p>
            <a:pPr marL="457200" indent="-457200">
              <a:buFont typeface="+mj-lt"/>
              <a:buAutoNum type="arabicPeriod"/>
            </a:pPr>
            <a:r>
              <a:rPr lang="en-US" sz="2000" dirty="0">
                <a:latin typeface="Calibri (Body)"/>
              </a:rPr>
              <a:t>Sign up for an Office 365 Developer Tenant</a:t>
            </a:r>
          </a:p>
          <a:p>
            <a:pPr marL="457200" indent="-457200">
              <a:buFont typeface="+mj-lt"/>
              <a:buAutoNum type="arabicPeriod"/>
            </a:pPr>
            <a:r>
              <a:rPr lang="en-US" sz="2000" dirty="0">
                <a:latin typeface="Calibri (Body)"/>
              </a:rPr>
              <a:t>Create app catalog site</a:t>
            </a:r>
          </a:p>
          <a:p>
            <a:pPr marL="457200" indent="-457200">
              <a:buFont typeface="+mj-lt"/>
              <a:buAutoNum type="arabicPeriod"/>
            </a:pPr>
            <a:r>
              <a:rPr lang="en-US" sz="2000" dirty="0">
                <a:latin typeface="Calibri (Body)"/>
              </a:rPr>
              <a:t>Create a new site collection for testing – dev or normal</a:t>
            </a:r>
          </a:p>
        </p:txBody>
      </p:sp>
      <p:sp>
        <p:nvSpPr>
          <p:cNvPr id="3" name="Title 2"/>
          <p:cNvSpPr>
            <a:spLocks noGrp="1"/>
          </p:cNvSpPr>
          <p:nvPr>
            <p:ph type="title"/>
          </p:nvPr>
        </p:nvSpPr>
        <p:spPr>
          <a:xfrm>
            <a:off x="464400" y="268614"/>
            <a:ext cx="11574000" cy="443198"/>
          </a:xfrm>
        </p:spPr>
        <p:txBody>
          <a:bodyPr/>
          <a:lstStyle/>
          <a:p>
            <a:r>
              <a:rPr lang="en-US" sz="3200" dirty="0">
                <a:latin typeface="Calibri" panose="020F0502020204030204" pitchFamily="34" charset="0"/>
                <a:cs typeface="Calibri" panose="020F0502020204030204" pitchFamily="34" charset="0"/>
              </a:rPr>
              <a:t>Office 365 Developer Tenant Setup Steps</a:t>
            </a:r>
          </a:p>
        </p:txBody>
      </p:sp>
      <p:sp>
        <p:nvSpPr>
          <p:cNvPr id="6" name="Rectangle 5">
            <a:extLst>
              <a:ext uri="{FF2B5EF4-FFF2-40B4-BE49-F238E27FC236}">
                <a16:creationId xmlns:a16="http://schemas.microsoft.com/office/drawing/2014/main" id="{6CBE7B71-BCB9-4CB1-AAEB-2C1A801999EC}"/>
              </a:ext>
            </a:extLst>
          </p:cNvPr>
          <p:cNvSpPr/>
          <p:nvPr/>
        </p:nvSpPr>
        <p:spPr>
          <a:xfrm rot="155487">
            <a:off x="6893184" y="3959884"/>
            <a:ext cx="5330305" cy="2646878"/>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txBody>
          <a:bodyPr wrap="none" lIns="91440" tIns="45720" rIns="91440" bIns="45720">
            <a:spAutoFit/>
          </a:bodyPr>
          <a:lstStyle/>
          <a:p>
            <a:pPr algn="ctr"/>
            <a:r>
              <a:rPr lang="en-US" sz="16600" dirty="0">
                <a:ln w="0"/>
                <a:solidFill>
                  <a:schemeClr val="accent1"/>
                </a:solidFill>
                <a:effectLst>
                  <a:outerShdw blurRad="38100" dist="25400" dir="5400000" algn="ctr" rotWithShape="0">
                    <a:srgbClr val="6E747A">
                      <a:alpha val="43000"/>
                    </a:srgbClr>
                  </a:outerShdw>
                </a:effectLst>
              </a:rPr>
              <a:t>1-2-3</a:t>
            </a:r>
          </a:p>
        </p:txBody>
      </p:sp>
    </p:spTree>
    <p:extLst>
      <p:ext uri="{BB962C8B-B14F-4D97-AF65-F5344CB8AC3E}">
        <p14:creationId xmlns:p14="http://schemas.microsoft.com/office/powerpoint/2010/main" val="100958372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5BC334-E983-C34C-841A-F33A28B1440F}"/>
              </a:ext>
            </a:extLst>
          </p:cNvPr>
          <p:cNvSpPr>
            <a:spLocks noGrp="1"/>
          </p:cNvSpPr>
          <p:nvPr>
            <p:ph type="body" sz="quarter" idx="10"/>
          </p:nvPr>
        </p:nvSpPr>
        <p:spPr>
          <a:xfrm>
            <a:off x="763570" y="1212850"/>
            <a:ext cx="11274829" cy="2828788"/>
          </a:xfrm>
        </p:spPr>
        <p:txBody>
          <a:bodyPr/>
          <a:lstStyle/>
          <a:p>
            <a:pPr marL="0" indent="0">
              <a:lnSpc>
                <a:spcPct val="140000"/>
              </a:lnSpc>
              <a:buNone/>
            </a:pPr>
            <a:r>
              <a:rPr lang="en-GB" b="1" dirty="0"/>
              <a:t>Setup Office 365</a:t>
            </a:r>
          </a:p>
          <a:p>
            <a:pPr lvl="1">
              <a:lnSpc>
                <a:spcPct val="140000"/>
              </a:lnSpc>
              <a:buFont typeface="Wingdings" panose="05000000000000000000" pitchFamily="2" charset="2"/>
              <a:buChar char="§"/>
            </a:pPr>
            <a:r>
              <a:rPr lang="en-GB" dirty="0"/>
              <a:t>Go to </a:t>
            </a:r>
            <a:r>
              <a:rPr lang="en-GB" dirty="0">
                <a:hlinkClick r:id="rId3"/>
              </a:rPr>
              <a:t>https://developer.microsoft.com/en-us/office/dev-program</a:t>
            </a:r>
            <a:r>
              <a:rPr lang="en-GB" dirty="0"/>
              <a:t> </a:t>
            </a:r>
          </a:p>
          <a:p>
            <a:pPr lvl="1">
              <a:lnSpc>
                <a:spcPct val="140000"/>
              </a:lnSpc>
              <a:buFont typeface="Wingdings" panose="05000000000000000000" pitchFamily="2" charset="2"/>
              <a:buChar char="§"/>
            </a:pPr>
            <a:r>
              <a:rPr lang="en-GB" dirty="0"/>
              <a:t>Signup for a free 12-month office 365 developer subscription</a:t>
            </a:r>
          </a:p>
          <a:p>
            <a:pPr lvl="1">
              <a:lnSpc>
                <a:spcPct val="140000"/>
              </a:lnSpc>
              <a:buFont typeface="Wingdings" panose="05000000000000000000" pitchFamily="2" charset="2"/>
              <a:buChar char="§"/>
            </a:pPr>
            <a:endParaRPr lang="en-GB" dirty="0"/>
          </a:p>
          <a:p>
            <a:pPr lvl="1">
              <a:lnSpc>
                <a:spcPct val="140000"/>
              </a:lnSpc>
              <a:buFont typeface="Wingdings" panose="05000000000000000000" pitchFamily="2" charset="2"/>
              <a:buChar char="§"/>
            </a:pPr>
            <a:r>
              <a:rPr lang="en-GB" dirty="0"/>
              <a:t>Refer below document</a:t>
            </a:r>
          </a:p>
          <a:p>
            <a:pPr lvl="2">
              <a:lnSpc>
                <a:spcPct val="140000"/>
              </a:lnSpc>
              <a:buFont typeface="Wingdings" panose="05000000000000000000" pitchFamily="2" charset="2"/>
              <a:buChar char="ü"/>
            </a:pPr>
            <a:r>
              <a:rPr lang="en-US" i="1" dirty="0"/>
              <a:t>Lab 1 - Set up a Microsoft 365 E5 Developer subscription .docx</a:t>
            </a:r>
          </a:p>
        </p:txBody>
      </p:sp>
      <p:sp>
        <p:nvSpPr>
          <p:cNvPr id="3" name="Title 2"/>
          <p:cNvSpPr>
            <a:spLocks noGrp="1"/>
          </p:cNvSpPr>
          <p:nvPr>
            <p:ph type="title"/>
          </p:nvPr>
        </p:nvSpPr>
        <p:spPr>
          <a:xfrm>
            <a:off x="763570" y="268614"/>
            <a:ext cx="11274830" cy="443198"/>
          </a:xfrm>
        </p:spPr>
        <p:txBody>
          <a:bodyPr/>
          <a:lstStyle/>
          <a:p>
            <a:r>
              <a:rPr lang="en-US" sz="3200" dirty="0">
                <a:latin typeface="Calibri" panose="020F0502020204030204" pitchFamily="34" charset="0"/>
                <a:cs typeface="Calibri" panose="020F0502020204030204" pitchFamily="34" charset="0"/>
              </a:rPr>
              <a:t>Join the Office 365 Developer Program! </a:t>
            </a:r>
          </a:p>
        </p:txBody>
      </p:sp>
    </p:spTree>
    <p:extLst>
      <p:ext uri="{BB962C8B-B14F-4D97-AF65-F5344CB8AC3E}">
        <p14:creationId xmlns:p14="http://schemas.microsoft.com/office/powerpoint/2010/main" val="94579292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4400" y="1212850"/>
            <a:ext cx="11574000" cy="1661993"/>
          </a:xfrm>
        </p:spPr>
        <p:txBody>
          <a:bodyPr/>
          <a:lstStyle/>
          <a:p>
            <a:r>
              <a:rPr lang="en-US" dirty="0">
                <a:hlinkClick r:id="rId3"/>
              </a:rPr>
              <a:t>https://[tenant]-admin.sharepoint.com</a:t>
            </a:r>
            <a:endParaRPr lang="en-US" dirty="0"/>
          </a:p>
          <a:p>
            <a:endParaRPr lang="en-US" dirty="0"/>
          </a:p>
          <a:p>
            <a:r>
              <a:rPr lang="en-US" dirty="0"/>
              <a:t>SharePoint Framework solutions are deployed to an app catalog when they are ready for distribution </a:t>
            </a:r>
          </a:p>
        </p:txBody>
      </p:sp>
      <p:sp>
        <p:nvSpPr>
          <p:cNvPr id="3" name="Title 2"/>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Create App Catalog Site</a:t>
            </a:r>
          </a:p>
        </p:txBody>
      </p:sp>
      <p:pic>
        <p:nvPicPr>
          <p:cNvPr id="5" name="Picture 4">
            <a:extLst>
              <a:ext uri="{FF2B5EF4-FFF2-40B4-BE49-F238E27FC236}">
                <a16:creationId xmlns:a16="http://schemas.microsoft.com/office/drawing/2014/main" id="{A9A377EC-BB40-4D61-8510-925F57655047}"/>
              </a:ext>
            </a:extLst>
          </p:cNvPr>
          <p:cNvPicPr>
            <a:picLocks noChangeAspect="1"/>
          </p:cNvPicPr>
          <p:nvPr/>
        </p:nvPicPr>
        <p:blipFill>
          <a:blip r:embed="rId4"/>
          <a:stretch>
            <a:fillRect/>
          </a:stretch>
        </p:blipFill>
        <p:spPr>
          <a:xfrm>
            <a:off x="1915297" y="2733436"/>
            <a:ext cx="7648833" cy="3951740"/>
          </a:xfrm>
          <a:prstGeom prst="rect">
            <a:avLst/>
          </a:prstGeom>
        </p:spPr>
      </p:pic>
    </p:spTree>
    <p:extLst>
      <p:ext uri="{BB962C8B-B14F-4D97-AF65-F5344CB8AC3E}">
        <p14:creationId xmlns:p14="http://schemas.microsoft.com/office/powerpoint/2010/main" val="50611401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CA8EA6-44B2-4E06-967E-777BDDEC4376}"/>
              </a:ext>
            </a:extLst>
          </p:cNvPr>
          <p:cNvPicPr>
            <a:picLocks noChangeAspect="1"/>
          </p:cNvPicPr>
          <p:nvPr/>
        </p:nvPicPr>
        <p:blipFill>
          <a:blip r:embed="rId2"/>
          <a:stretch>
            <a:fillRect/>
          </a:stretch>
        </p:blipFill>
        <p:spPr>
          <a:xfrm>
            <a:off x="2065539" y="1082711"/>
            <a:ext cx="8602460" cy="4038102"/>
          </a:xfrm>
          <a:prstGeom prst="rect">
            <a:avLst/>
          </a:prstGeom>
          <a:effectLst>
            <a:outerShdw blurRad="63500" sx="102000" sy="102000" algn="ctr" rotWithShape="0">
              <a:prstClr val="black">
                <a:alpha val="40000"/>
              </a:prstClr>
            </a:outerShdw>
          </a:effectLst>
        </p:spPr>
      </p:pic>
      <p:sp>
        <p:nvSpPr>
          <p:cNvPr id="7" name="Title 2">
            <a:extLst>
              <a:ext uri="{FF2B5EF4-FFF2-40B4-BE49-F238E27FC236}">
                <a16:creationId xmlns:a16="http://schemas.microsoft.com/office/drawing/2014/main" id="{5B0170E4-D765-4525-BF20-C1BB9A74DC58}"/>
              </a:ext>
            </a:extLst>
          </p:cNvPr>
          <p:cNvSpPr>
            <a:spLocks noGrp="1"/>
          </p:cNvSpPr>
          <p:nvPr>
            <p:ph type="title"/>
          </p:nvPr>
        </p:nvSpPr>
        <p:spPr>
          <a:xfrm>
            <a:off x="192551" y="167976"/>
            <a:ext cx="11574000" cy="443198"/>
          </a:xfrm>
        </p:spPr>
        <p:txBody>
          <a:bodyPr/>
          <a:lstStyle/>
          <a:p>
            <a:r>
              <a:rPr lang="en-US" sz="3200" dirty="0">
                <a:latin typeface="Calibri" panose="020F0502020204030204" pitchFamily="34" charset="0"/>
                <a:cs typeface="Calibri" panose="020F0502020204030204" pitchFamily="34" charset="0"/>
              </a:rPr>
              <a:t>Create App Catalog Site</a:t>
            </a:r>
          </a:p>
        </p:txBody>
      </p:sp>
      <p:sp>
        <p:nvSpPr>
          <p:cNvPr id="2" name="Rectangle 1">
            <a:extLst>
              <a:ext uri="{FF2B5EF4-FFF2-40B4-BE49-F238E27FC236}">
                <a16:creationId xmlns:a16="http://schemas.microsoft.com/office/drawing/2014/main" id="{1608E6C4-41A0-482B-94AB-05F4CA22E7A2}"/>
              </a:ext>
            </a:extLst>
          </p:cNvPr>
          <p:cNvSpPr/>
          <p:nvPr/>
        </p:nvSpPr>
        <p:spPr>
          <a:xfrm>
            <a:off x="482827" y="5378901"/>
            <a:ext cx="6875916" cy="823239"/>
          </a:xfrm>
          <a:prstGeom prst="rect">
            <a:avLst/>
          </a:prstGeom>
        </p:spPr>
        <p:txBody>
          <a:bodyPr wrap="square">
            <a:spAutoFit/>
          </a:bodyPr>
          <a:lstStyle/>
          <a:p>
            <a:pPr lvl="1">
              <a:lnSpc>
                <a:spcPct val="140000"/>
              </a:lnSpc>
            </a:pPr>
            <a:r>
              <a:rPr lang="en-GB" b="1" dirty="0"/>
              <a:t>Refer below document</a:t>
            </a:r>
          </a:p>
          <a:p>
            <a:pPr lvl="2">
              <a:lnSpc>
                <a:spcPct val="140000"/>
              </a:lnSpc>
              <a:buFont typeface="Wingdings" panose="05000000000000000000" pitchFamily="2" charset="2"/>
              <a:buChar char="ü"/>
            </a:pPr>
            <a:r>
              <a:rPr lang="en-US" i="1" dirty="0"/>
              <a:t>Lab 2 - Create the App Catalog site collection.docx</a:t>
            </a:r>
            <a:endParaRPr lang="en-GB" dirty="0"/>
          </a:p>
        </p:txBody>
      </p:sp>
    </p:spTree>
    <p:extLst>
      <p:ext uri="{BB962C8B-B14F-4D97-AF65-F5344CB8AC3E}">
        <p14:creationId xmlns:p14="http://schemas.microsoft.com/office/powerpoint/2010/main" val="305438359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4400" y="1212850"/>
            <a:ext cx="11574000" cy="1735860"/>
          </a:xfrm>
        </p:spPr>
        <p:txBody>
          <a:bodyPr/>
          <a:lstStyle/>
          <a:p>
            <a:pPr>
              <a:buFont typeface="Wingdings" panose="05000000000000000000" pitchFamily="2" charset="2"/>
              <a:buChar char="ü"/>
            </a:pPr>
            <a:r>
              <a:rPr lang="en-US" dirty="0">
                <a:latin typeface="Calibri (Body)"/>
                <a:hlinkClick r:id="rId3"/>
              </a:rPr>
              <a:t>https://[tenant]-admin.sharepoint.com</a:t>
            </a:r>
            <a:r>
              <a:rPr lang="en-US" dirty="0">
                <a:latin typeface="Calibri (Body)"/>
              </a:rPr>
              <a:t>  </a:t>
            </a:r>
          </a:p>
          <a:p>
            <a:pPr>
              <a:buFont typeface="Wingdings" panose="05000000000000000000" pitchFamily="2" charset="2"/>
              <a:buChar char="ü"/>
            </a:pPr>
            <a:endParaRPr lang="en-US" dirty="0">
              <a:latin typeface="Calibri (Body)"/>
            </a:endParaRPr>
          </a:p>
          <a:p>
            <a:pPr>
              <a:buFont typeface="Wingdings" panose="05000000000000000000" pitchFamily="2" charset="2"/>
              <a:buChar char="ü"/>
            </a:pPr>
            <a:r>
              <a:rPr lang="en-US" dirty="0">
                <a:latin typeface="Calibri (Body)"/>
              </a:rPr>
              <a:t>Use this site collection to test web parts and extensions</a:t>
            </a:r>
          </a:p>
          <a:p>
            <a:endParaRPr lang="en-US" dirty="0">
              <a:latin typeface="Calibri (Body)"/>
            </a:endParaRPr>
          </a:p>
        </p:txBody>
      </p:sp>
      <p:sp>
        <p:nvSpPr>
          <p:cNvPr id="3" name="Title 2"/>
          <p:cNvSpPr>
            <a:spLocks noGrp="1"/>
          </p:cNvSpPr>
          <p:nvPr>
            <p:ph type="title"/>
          </p:nvPr>
        </p:nvSpPr>
        <p:spPr>
          <a:xfrm>
            <a:off x="431237" y="243431"/>
            <a:ext cx="11574000" cy="443198"/>
          </a:xfrm>
        </p:spPr>
        <p:txBody>
          <a:bodyPr/>
          <a:lstStyle/>
          <a:p>
            <a:r>
              <a:rPr lang="en-US" sz="3200" dirty="0">
                <a:latin typeface="Calibri" panose="020F0502020204030204" pitchFamily="34" charset="0"/>
                <a:cs typeface="Calibri" panose="020F0502020204030204" pitchFamily="34" charset="0"/>
              </a:rPr>
              <a:t>Create a new Development Site collection</a:t>
            </a:r>
          </a:p>
        </p:txBody>
      </p:sp>
      <p:pic>
        <p:nvPicPr>
          <p:cNvPr id="4" name="Picture 3">
            <a:extLst>
              <a:ext uri="{FF2B5EF4-FFF2-40B4-BE49-F238E27FC236}">
                <a16:creationId xmlns:a16="http://schemas.microsoft.com/office/drawing/2014/main" id="{F58D456F-0967-4EB5-B8C0-8160540E2342}"/>
              </a:ext>
            </a:extLst>
          </p:cNvPr>
          <p:cNvPicPr>
            <a:picLocks noChangeAspect="1"/>
          </p:cNvPicPr>
          <p:nvPr/>
        </p:nvPicPr>
        <p:blipFill>
          <a:blip r:embed="rId4"/>
          <a:stretch>
            <a:fillRect/>
          </a:stretch>
        </p:blipFill>
        <p:spPr>
          <a:xfrm>
            <a:off x="6012450" y="2801186"/>
            <a:ext cx="5525299" cy="3390170"/>
          </a:xfrm>
          <a:prstGeom prst="rect">
            <a:avLst/>
          </a:prstGeom>
        </p:spPr>
      </p:pic>
      <p:pic>
        <p:nvPicPr>
          <p:cNvPr id="6" name="Picture 5">
            <a:extLst>
              <a:ext uri="{FF2B5EF4-FFF2-40B4-BE49-F238E27FC236}">
                <a16:creationId xmlns:a16="http://schemas.microsoft.com/office/drawing/2014/main" id="{FDD5F3A9-EA04-4AE4-82B1-554AA9B99FE0}"/>
              </a:ext>
            </a:extLst>
          </p:cNvPr>
          <p:cNvPicPr>
            <a:picLocks noChangeAspect="1"/>
          </p:cNvPicPr>
          <p:nvPr/>
        </p:nvPicPr>
        <p:blipFill>
          <a:blip r:embed="rId5"/>
          <a:stretch>
            <a:fillRect/>
          </a:stretch>
        </p:blipFill>
        <p:spPr>
          <a:xfrm>
            <a:off x="540507" y="2656043"/>
            <a:ext cx="5361537" cy="3704882"/>
          </a:xfrm>
          <a:prstGeom prst="rect">
            <a:avLst/>
          </a:prstGeom>
        </p:spPr>
      </p:pic>
    </p:spTree>
    <p:extLst>
      <p:ext uri="{BB962C8B-B14F-4D97-AF65-F5344CB8AC3E}">
        <p14:creationId xmlns:p14="http://schemas.microsoft.com/office/powerpoint/2010/main" val="57184250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2">
            <a:extLst>
              <a:ext uri="{FF2B5EF4-FFF2-40B4-BE49-F238E27FC236}">
                <a16:creationId xmlns:a16="http://schemas.microsoft.com/office/drawing/2014/main" id="{5C8F0FE6-A753-4F14-90EE-215525D990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2583" y="2269010"/>
            <a:ext cx="2331855" cy="3325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bject 5"/>
          <p:cNvSpPr/>
          <p:nvPr/>
        </p:nvSpPr>
        <p:spPr>
          <a:xfrm>
            <a:off x="1765" y="1169"/>
            <a:ext cx="7945034" cy="932471"/>
          </a:xfrm>
          <a:custGeom>
            <a:avLst/>
            <a:gdLst/>
            <a:ahLst/>
            <a:cxnLst/>
            <a:rect l="l" t="t" r="r" b="b"/>
            <a:pathLst>
              <a:path w="9482455" h="914400">
                <a:moveTo>
                  <a:pt x="9025128" y="0"/>
                </a:moveTo>
                <a:lnTo>
                  <a:pt x="0" y="0"/>
                </a:lnTo>
                <a:lnTo>
                  <a:pt x="0" y="914399"/>
                </a:lnTo>
                <a:lnTo>
                  <a:pt x="9025128" y="914399"/>
                </a:lnTo>
                <a:lnTo>
                  <a:pt x="9482328" y="457199"/>
                </a:lnTo>
                <a:lnTo>
                  <a:pt x="9025128" y="0"/>
                </a:lnTo>
                <a:close/>
              </a:path>
            </a:pathLst>
          </a:custGeom>
          <a:solidFill>
            <a:srgbClr val="135051"/>
          </a:solidFill>
        </p:spPr>
        <p:txBody>
          <a:bodyPr wrap="square" lIns="0" tIns="0" rIns="0" bIns="0" rtlCol="0"/>
          <a:lstStyle/>
          <a:p>
            <a:pPr defTabSz="932418">
              <a:defRPr/>
            </a:pPr>
            <a:endParaRPr sz="1836">
              <a:solidFill>
                <a:prstClr val="black"/>
              </a:solidFill>
              <a:latin typeface="Calibri" panose="020F0502020204030204"/>
            </a:endParaRPr>
          </a:p>
        </p:txBody>
      </p:sp>
      <p:sp>
        <p:nvSpPr>
          <p:cNvPr id="6" name="object 6"/>
          <p:cNvSpPr txBox="1">
            <a:spLocks noGrp="1"/>
          </p:cNvSpPr>
          <p:nvPr>
            <p:ph type="title"/>
          </p:nvPr>
        </p:nvSpPr>
        <p:spPr>
          <a:xfrm>
            <a:off x="311681" y="150597"/>
            <a:ext cx="4815178" cy="653350"/>
          </a:xfrm>
          <a:prstGeom prst="rect">
            <a:avLst/>
          </a:prstGeom>
        </p:spPr>
        <p:txBody>
          <a:bodyPr vert="horz" wrap="square" lIns="0" tIns="12951" rIns="0" bIns="0" rtlCol="0" anchor="ctr">
            <a:spAutoFit/>
          </a:bodyPr>
          <a:lstStyle/>
          <a:p>
            <a:pPr marL="12951">
              <a:lnSpc>
                <a:spcPct val="100000"/>
              </a:lnSpc>
              <a:spcBef>
                <a:spcPts val="102"/>
              </a:spcBef>
            </a:pPr>
            <a:r>
              <a:rPr lang="en-US" sz="4080" b="1" dirty="0">
                <a:solidFill>
                  <a:schemeClr val="bg1"/>
                </a:solidFill>
              </a:rPr>
              <a:t>Jenkins NS</a:t>
            </a:r>
            <a:endParaRPr sz="4080" b="1" dirty="0">
              <a:solidFill>
                <a:schemeClr val="bg1"/>
              </a:solidFill>
            </a:endParaRPr>
          </a:p>
        </p:txBody>
      </p:sp>
      <p:sp>
        <p:nvSpPr>
          <p:cNvPr id="12" name="Rectangle 11">
            <a:extLst>
              <a:ext uri="{FF2B5EF4-FFF2-40B4-BE49-F238E27FC236}">
                <a16:creationId xmlns:a16="http://schemas.microsoft.com/office/drawing/2014/main" id="{DE68A304-7709-4DF1-9EF7-C9035CA9EB9A}"/>
              </a:ext>
            </a:extLst>
          </p:cNvPr>
          <p:cNvSpPr/>
          <p:nvPr/>
        </p:nvSpPr>
        <p:spPr>
          <a:xfrm>
            <a:off x="191554" y="957776"/>
            <a:ext cx="6822865" cy="476284"/>
          </a:xfrm>
          <a:prstGeom prst="rect">
            <a:avLst/>
          </a:prstGeom>
        </p:spPr>
        <p:txBody>
          <a:bodyPr wrap="square">
            <a:spAutoFit/>
          </a:bodyPr>
          <a:lstStyle/>
          <a:p>
            <a:pPr defTabSz="932418">
              <a:lnSpc>
                <a:spcPts val="3264"/>
              </a:lnSpc>
              <a:defRPr/>
            </a:pPr>
            <a:r>
              <a:rPr lang="en-US" sz="2174" dirty="0">
                <a:solidFill>
                  <a:srgbClr val="3C4252"/>
                </a:solidFill>
                <a:latin typeface="Proxima Nova" panose="02000506030000020004" pitchFamily="50" charset="0"/>
                <a:ea typeface="Roboto Light" panose="02000000000000000000" pitchFamily="2" charset="0"/>
                <a:cs typeface="Roboto Light"/>
              </a:rPr>
              <a:t>Modern Workplace Solution Architect | Consultant </a:t>
            </a:r>
            <a:endParaRPr lang="en-US" sz="2174" dirty="0">
              <a:solidFill>
                <a:srgbClr val="E7E6E6">
                  <a:lumMod val="50000"/>
                </a:srgbClr>
              </a:solidFill>
              <a:latin typeface="Proxima Nova" panose="02000506030000020004" pitchFamily="50" charset="0"/>
              <a:ea typeface="Roboto Light" panose="02000000000000000000" pitchFamily="2" charset="0"/>
              <a:cs typeface="Roboto Light"/>
            </a:endParaRPr>
          </a:p>
        </p:txBody>
      </p:sp>
      <p:sp>
        <p:nvSpPr>
          <p:cNvPr id="46" name="Content Placeholder 2">
            <a:extLst>
              <a:ext uri="{FF2B5EF4-FFF2-40B4-BE49-F238E27FC236}">
                <a16:creationId xmlns:a16="http://schemas.microsoft.com/office/drawing/2014/main" id="{AF8C5CAF-8290-42F7-809B-9DA6D4E7B5EA}"/>
              </a:ext>
            </a:extLst>
          </p:cNvPr>
          <p:cNvSpPr>
            <a:spLocks noGrp="1"/>
          </p:cNvSpPr>
          <p:nvPr>
            <p:ph idx="1"/>
          </p:nvPr>
        </p:nvSpPr>
        <p:spPr>
          <a:xfrm>
            <a:off x="288567" y="2645658"/>
            <a:ext cx="5504016" cy="2571303"/>
          </a:xfrm>
        </p:spPr>
        <p:txBody>
          <a:bodyPr>
            <a:normAutofit/>
          </a:bodyPr>
          <a:lstStyle/>
          <a:p>
            <a:pPr>
              <a:buFont typeface="Wingdings" panose="05000000000000000000" pitchFamily="2" charset="2"/>
              <a:buChar char="ü"/>
            </a:pPr>
            <a:r>
              <a:rPr lang="en-US" sz="2040" dirty="0">
                <a:solidFill>
                  <a:schemeClr val="tx1">
                    <a:lumMod val="65000"/>
                    <a:lumOff val="35000"/>
                  </a:schemeClr>
                </a:solidFill>
              </a:rPr>
              <a:t>17+ Years of experience</a:t>
            </a:r>
          </a:p>
          <a:p>
            <a:pPr>
              <a:buFont typeface="Wingdings" panose="05000000000000000000" pitchFamily="2" charset="2"/>
              <a:buChar char="ü"/>
            </a:pPr>
            <a:r>
              <a:rPr lang="en-US" sz="2040" dirty="0">
                <a:solidFill>
                  <a:schemeClr val="tx1">
                    <a:lumMod val="65000"/>
                    <a:lumOff val="35000"/>
                  </a:schemeClr>
                </a:solidFill>
              </a:rPr>
              <a:t>Power Platform, Microsoft Teams, and SPFx Specialist</a:t>
            </a:r>
          </a:p>
          <a:p>
            <a:pPr>
              <a:buFont typeface="Wingdings" panose="05000000000000000000" pitchFamily="2" charset="2"/>
              <a:buChar char="ü"/>
            </a:pPr>
            <a:r>
              <a:rPr lang="en-US" sz="2040" dirty="0">
                <a:solidFill>
                  <a:schemeClr val="tx1">
                    <a:lumMod val="65000"/>
                    <a:lumOff val="35000"/>
                  </a:schemeClr>
                </a:solidFill>
              </a:rPr>
              <a:t>International Speaker | Author | Trainer</a:t>
            </a:r>
          </a:p>
          <a:p>
            <a:pPr>
              <a:buFont typeface="Wingdings" panose="05000000000000000000" pitchFamily="2" charset="2"/>
              <a:buChar char="ü"/>
            </a:pPr>
            <a:r>
              <a:rPr lang="en-US" sz="2040" dirty="0">
                <a:solidFill>
                  <a:schemeClr val="tx1">
                    <a:lumMod val="65000"/>
                    <a:lumOff val="35000"/>
                  </a:schemeClr>
                </a:solidFill>
              </a:rPr>
              <a:t>SPS/M365 Bangalore Organizer </a:t>
            </a:r>
          </a:p>
          <a:p>
            <a:pPr>
              <a:buFont typeface="Wingdings" panose="05000000000000000000" pitchFamily="2" charset="2"/>
              <a:buChar char="ü"/>
            </a:pPr>
            <a:r>
              <a:rPr lang="en-US" sz="2040" dirty="0" err="1">
                <a:solidFill>
                  <a:schemeClr val="tx1">
                    <a:lumMod val="65000"/>
                    <a:lumOff val="35000"/>
                  </a:schemeClr>
                </a:solidFill>
              </a:rPr>
              <a:t>aOS</a:t>
            </a:r>
            <a:r>
              <a:rPr lang="en-US" sz="2040" dirty="0">
                <a:solidFill>
                  <a:schemeClr val="tx1">
                    <a:lumMod val="65000"/>
                    <a:lumOff val="35000"/>
                  </a:schemeClr>
                </a:solidFill>
              </a:rPr>
              <a:t> Ambassador</a:t>
            </a:r>
          </a:p>
          <a:p>
            <a:pPr marL="0" indent="0">
              <a:buNone/>
            </a:pPr>
            <a:endParaRPr lang="en-US" sz="2040" dirty="0">
              <a:solidFill>
                <a:schemeClr val="bg2">
                  <a:lumMod val="25000"/>
                </a:schemeClr>
              </a:solidFill>
            </a:endParaRPr>
          </a:p>
        </p:txBody>
      </p:sp>
      <p:pic>
        <p:nvPicPr>
          <p:cNvPr id="4" name="Picture 3" descr="A person standing in front of a store&#10;&#10;Description automatically generated">
            <a:extLst>
              <a:ext uri="{FF2B5EF4-FFF2-40B4-BE49-F238E27FC236}">
                <a16:creationId xmlns:a16="http://schemas.microsoft.com/office/drawing/2014/main" id="{B673830D-EA47-48A7-9F6F-6A2325E3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3467" y="1163668"/>
            <a:ext cx="1793070" cy="1793070"/>
          </a:xfrm>
          <a:prstGeom prst="ellipse">
            <a:avLst/>
          </a:prstGeom>
          <a:noFill/>
          <a:ln>
            <a:solidFill>
              <a:srgbClr val="135051"/>
            </a:solidFill>
          </a:ln>
          <a:effectLst>
            <a:softEdge rad="0"/>
          </a:effectLst>
        </p:spPr>
      </p:pic>
      <p:pic>
        <p:nvPicPr>
          <p:cNvPr id="26" name="Picture 25">
            <a:extLst>
              <a:ext uri="{FF2B5EF4-FFF2-40B4-BE49-F238E27FC236}">
                <a16:creationId xmlns:a16="http://schemas.microsoft.com/office/drawing/2014/main" id="{D99F252A-8B70-4E64-9230-F41C6ED826D1}"/>
              </a:ext>
            </a:extLst>
          </p:cNvPr>
          <p:cNvPicPr>
            <a:picLocks noChangeAspect="1"/>
          </p:cNvPicPr>
          <p:nvPr/>
        </p:nvPicPr>
        <p:blipFill>
          <a:blip r:embed="rId4"/>
          <a:stretch>
            <a:fillRect/>
          </a:stretch>
        </p:blipFill>
        <p:spPr>
          <a:xfrm>
            <a:off x="1121391" y="5303424"/>
            <a:ext cx="1684551" cy="1687821"/>
          </a:xfrm>
          <a:prstGeom prst="rect">
            <a:avLst/>
          </a:prstGeom>
          <a:ln>
            <a:noFill/>
          </a:ln>
        </p:spPr>
      </p:pic>
      <p:pic>
        <p:nvPicPr>
          <p:cNvPr id="27" name="Picture 26" descr="A close up of a logo&#10;&#10;Description automatically generated">
            <a:extLst>
              <a:ext uri="{FF2B5EF4-FFF2-40B4-BE49-F238E27FC236}">
                <a16:creationId xmlns:a16="http://schemas.microsoft.com/office/drawing/2014/main" id="{06A81616-D8F9-4273-A181-E7FFD06B8BD2}"/>
              </a:ext>
            </a:extLst>
          </p:cNvPr>
          <p:cNvPicPr>
            <a:picLocks noChangeAspect="1"/>
          </p:cNvPicPr>
          <p:nvPr/>
        </p:nvPicPr>
        <p:blipFill>
          <a:blip r:embed="rId5"/>
          <a:stretch>
            <a:fillRect/>
          </a:stretch>
        </p:blipFill>
        <p:spPr>
          <a:xfrm>
            <a:off x="2363731" y="5293874"/>
            <a:ext cx="1661188" cy="1657001"/>
          </a:xfrm>
          <a:prstGeom prst="rect">
            <a:avLst/>
          </a:prstGeom>
          <a:ln>
            <a:noFill/>
          </a:ln>
        </p:spPr>
      </p:pic>
      <p:pic>
        <p:nvPicPr>
          <p:cNvPr id="31" name="Picture 30" descr="A picture containing drawing&#10;&#10;Description automatically generated">
            <a:extLst>
              <a:ext uri="{FF2B5EF4-FFF2-40B4-BE49-F238E27FC236}">
                <a16:creationId xmlns:a16="http://schemas.microsoft.com/office/drawing/2014/main" id="{D640918B-16A5-4EFA-A382-B349F17F107A}"/>
              </a:ext>
            </a:extLst>
          </p:cNvPr>
          <p:cNvPicPr>
            <a:picLocks noChangeAspect="1"/>
          </p:cNvPicPr>
          <p:nvPr/>
        </p:nvPicPr>
        <p:blipFill>
          <a:blip r:embed="rId6"/>
          <a:stretch>
            <a:fillRect/>
          </a:stretch>
        </p:blipFill>
        <p:spPr>
          <a:xfrm>
            <a:off x="3602987" y="5284233"/>
            <a:ext cx="1738378" cy="1684178"/>
          </a:xfrm>
          <a:prstGeom prst="rect">
            <a:avLst/>
          </a:prstGeom>
          <a:ln>
            <a:noFill/>
          </a:ln>
        </p:spPr>
      </p:pic>
      <p:pic>
        <p:nvPicPr>
          <p:cNvPr id="35" name="Picture 34" descr="A picture containing drawing&#10;&#10;Description automatically generated">
            <a:extLst>
              <a:ext uri="{FF2B5EF4-FFF2-40B4-BE49-F238E27FC236}">
                <a16:creationId xmlns:a16="http://schemas.microsoft.com/office/drawing/2014/main" id="{D3A4C727-AFCF-46B0-98CA-4283F593F419}"/>
              </a:ext>
            </a:extLst>
          </p:cNvPr>
          <p:cNvPicPr>
            <a:picLocks noChangeAspect="1"/>
          </p:cNvPicPr>
          <p:nvPr/>
        </p:nvPicPr>
        <p:blipFill>
          <a:blip r:embed="rId7"/>
          <a:stretch>
            <a:fillRect/>
          </a:stretch>
        </p:blipFill>
        <p:spPr>
          <a:xfrm>
            <a:off x="4919208" y="5260431"/>
            <a:ext cx="1769871" cy="1707981"/>
          </a:xfrm>
          <a:prstGeom prst="rect">
            <a:avLst/>
          </a:prstGeom>
          <a:ln>
            <a:noFill/>
          </a:ln>
        </p:spPr>
      </p:pic>
      <p:pic>
        <p:nvPicPr>
          <p:cNvPr id="36" name="Picture 35" descr="A close up of a logo&#10;&#10;Description automatically generated">
            <a:extLst>
              <a:ext uri="{FF2B5EF4-FFF2-40B4-BE49-F238E27FC236}">
                <a16:creationId xmlns:a16="http://schemas.microsoft.com/office/drawing/2014/main" id="{08A72C3A-827B-42EB-85F4-E5D466CAE822}"/>
              </a:ext>
            </a:extLst>
          </p:cNvPr>
          <p:cNvPicPr>
            <a:picLocks noChangeAspect="1"/>
          </p:cNvPicPr>
          <p:nvPr/>
        </p:nvPicPr>
        <p:blipFill>
          <a:blip r:embed="rId8"/>
          <a:stretch>
            <a:fillRect/>
          </a:stretch>
        </p:blipFill>
        <p:spPr>
          <a:xfrm>
            <a:off x="150531" y="5312161"/>
            <a:ext cx="1635540" cy="1638715"/>
          </a:xfrm>
          <a:prstGeom prst="rect">
            <a:avLst/>
          </a:prstGeom>
          <a:ln>
            <a:noFill/>
          </a:ln>
        </p:spPr>
      </p:pic>
      <p:pic>
        <p:nvPicPr>
          <p:cNvPr id="28" name="Picture 27" descr="A close up of a sign&#10;&#10;Description automatically generated">
            <a:extLst>
              <a:ext uri="{FF2B5EF4-FFF2-40B4-BE49-F238E27FC236}">
                <a16:creationId xmlns:a16="http://schemas.microsoft.com/office/drawing/2014/main" id="{588B7BAF-AD95-4BF3-83C1-03F83964D248}"/>
              </a:ext>
            </a:extLst>
          </p:cNvPr>
          <p:cNvPicPr>
            <a:picLocks noChangeAspect="1"/>
          </p:cNvPicPr>
          <p:nvPr/>
        </p:nvPicPr>
        <p:blipFill>
          <a:blip r:embed="rId9"/>
          <a:stretch>
            <a:fillRect/>
          </a:stretch>
        </p:blipFill>
        <p:spPr>
          <a:xfrm>
            <a:off x="311679" y="1522393"/>
            <a:ext cx="1880986" cy="766562"/>
          </a:xfrm>
          <a:prstGeom prst="rect">
            <a:avLst/>
          </a:prstGeom>
        </p:spPr>
      </p:pic>
      <p:pic>
        <p:nvPicPr>
          <p:cNvPr id="29" name="Picture 28" descr="A close up of a sign&#10;&#10;Description automatically generated">
            <a:extLst>
              <a:ext uri="{FF2B5EF4-FFF2-40B4-BE49-F238E27FC236}">
                <a16:creationId xmlns:a16="http://schemas.microsoft.com/office/drawing/2014/main" id="{F70EA50C-C355-4B67-A2AF-4C83C6591AB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04538" y="1526760"/>
            <a:ext cx="766562" cy="766562"/>
          </a:xfrm>
          <a:prstGeom prst="rect">
            <a:avLst/>
          </a:prstGeom>
        </p:spPr>
      </p:pic>
      <p:pic>
        <p:nvPicPr>
          <p:cNvPr id="30" name="Picture 29">
            <a:extLst>
              <a:ext uri="{FF2B5EF4-FFF2-40B4-BE49-F238E27FC236}">
                <a16:creationId xmlns:a16="http://schemas.microsoft.com/office/drawing/2014/main" id="{A7CAF6EC-9A96-46D5-A032-501D36A4023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93033" y="1878621"/>
            <a:ext cx="1767810" cy="271971"/>
          </a:xfrm>
          <a:prstGeom prst="rect">
            <a:avLst/>
          </a:prstGeom>
        </p:spPr>
      </p:pic>
      <p:sp>
        <p:nvSpPr>
          <p:cNvPr id="32" name="Oval 46">
            <a:extLst>
              <a:ext uri="{FF2B5EF4-FFF2-40B4-BE49-F238E27FC236}">
                <a16:creationId xmlns:a16="http://schemas.microsoft.com/office/drawing/2014/main" id="{B1869503-859D-478F-8522-9758976A4EE2}"/>
              </a:ext>
            </a:extLst>
          </p:cNvPr>
          <p:cNvSpPr>
            <a:spLocks noChangeArrowheads="1"/>
          </p:cNvSpPr>
          <p:nvPr/>
        </p:nvSpPr>
        <p:spPr bwMode="auto">
          <a:xfrm>
            <a:off x="8229388" y="5314713"/>
            <a:ext cx="316153" cy="300327"/>
          </a:xfrm>
          <a:prstGeom prst="ellipse">
            <a:avLst/>
          </a:prstGeom>
          <a:solidFill>
            <a:srgbClr val="1AB2E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2448">
              <a:solidFill>
                <a:prstClr val="black"/>
              </a:solidFill>
              <a:latin typeface="Calibri" panose="020F0502020204030204"/>
            </a:endParaRPr>
          </a:p>
        </p:txBody>
      </p:sp>
      <p:sp>
        <p:nvSpPr>
          <p:cNvPr id="41" name="Freeform 47">
            <a:extLst>
              <a:ext uri="{FF2B5EF4-FFF2-40B4-BE49-F238E27FC236}">
                <a16:creationId xmlns:a16="http://schemas.microsoft.com/office/drawing/2014/main" id="{DC0A00D7-9232-4427-8A54-86BED07A7B21}"/>
              </a:ext>
            </a:extLst>
          </p:cNvPr>
          <p:cNvSpPr>
            <a:spLocks/>
          </p:cNvSpPr>
          <p:nvPr/>
        </p:nvSpPr>
        <p:spPr bwMode="auto">
          <a:xfrm>
            <a:off x="8308426" y="5383176"/>
            <a:ext cx="180994" cy="179069"/>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2448">
              <a:solidFill>
                <a:prstClr val="black"/>
              </a:solidFill>
              <a:latin typeface="Calibri" panose="020F0502020204030204"/>
            </a:endParaRPr>
          </a:p>
        </p:txBody>
      </p:sp>
      <p:pic>
        <p:nvPicPr>
          <p:cNvPr id="45" name="Picture 44" descr="A picture containing clipart&#10;&#10;Description generated with very high confidence">
            <a:extLst>
              <a:ext uri="{FF2B5EF4-FFF2-40B4-BE49-F238E27FC236}">
                <a16:creationId xmlns:a16="http://schemas.microsoft.com/office/drawing/2014/main" id="{F53049C6-DA3F-46C9-AC7C-39D50BD29A6F}"/>
              </a:ext>
            </a:extLst>
          </p:cNvPr>
          <p:cNvPicPr>
            <a:picLocks noChangeAspect="1"/>
          </p:cNvPicPr>
          <p:nvPr/>
        </p:nvPicPr>
        <p:blipFill>
          <a:blip r:embed="rId12"/>
          <a:stretch>
            <a:fillRect/>
          </a:stretch>
        </p:blipFill>
        <p:spPr>
          <a:xfrm>
            <a:off x="8219892" y="4805971"/>
            <a:ext cx="316153" cy="323499"/>
          </a:xfrm>
          <a:prstGeom prst="rect">
            <a:avLst/>
          </a:prstGeom>
        </p:spPr>
      </p:pic>
      <p:sp>
        <p:nvSpPr>
          <p:cNvPr id="48" name="Rectangle 47">
            <a:extLst>
              <a:ext uri="{FF2B5EF4-FFF2-40B4-BE49-F238E27FC236}">
                <a16:creationId xmlns:a16="http://schemas.microsoft.com/office/drawing/2014/main" id="{CDD75D50-CC3C-49C9-A0EC-A49B0B36B80A}"/>
              </a:ext>
            </a:extLst>
          </p:cNvPr>
          <p:cNvSpPr/>
          <p:nvPr/>
        </p:nvSpPr>
        <p:spPr>
          <a:xfrm>
            <a:off x="8621424" y="4799283"/>
            <a:ext cx="2808319" cy="350280"/>
          </a:xfrm>
          <a:prstGeom prst="rect">
            <a:avLst/>
          </a:prstGeom>
        </p:spPr>
        <p:txBody>
          <a:bodyPr wrap="square">
            <a:spAutoFit/>
          </a:bodyPr>
          <a:lstStyle/>
          <a:p>
            <a:pPr defTabSz="932418">
              <a:defRPr/>
            </a:pPr>
            <a:r>
              <a:rPr lang="en-GB" sz="1632" dirty="0">
                <a:solidFill>
                  <a:prstClr val="black"/>
                </a:solidFill>
                <a:latin typeface="Calibri" panose="020F0502020204030204"/>
                <a:hlinkClick r:id="rId13">
                  <a:extLst>
                    <a:ext uri="{A12FA001-AC4F-418D-AE19-62706E023703}">
                      <ahyp:hlinkClr xmlns:ahyp="http://schemas.microsoft.com/office/drawing/2018/hyperlinkcolor" val="tx"/>
                    </a:ext>
                  </a:extLst>
                </a:hlinkClick>
              </a:rPr>
              <a:t>in/jenkinsns </a:t>
            </a:r>
            <a:endParaRPr lang="en-US" sz="1632" dirty="0">
              <a:solidFill>
                <a:prstClr val="black"/>
              </a:solidFill>
              <a:latin typeface="Proxima Nova" panose="02000506030000020004"/>
            </a:endParaRPr>
          </a:p>
        </p:txBody>
      </p:sp>
      <p:pic>
        <p:nvPicPr>
          <p:cNvPr id="49" name="Picture 48" descr="A close up of a logo&#10;&#10;Description generated with very high confidence">
            <a:extLst>
              <a:ext uri="{FF2B5EF4-FFF2-40B4-BE49-F238E27FC236}">
                <a16:creationId xmlns:a16="http://schemas.microsoft.com/office/drawing/2014/main" id="{CC49AE77-86E5-4B2E-8B42-F28DC61BD16F}"/>
              </a:ext>
            </a:extLst>
          </p:cNvPr>
          <p:cNvPicPr>
            <a:picLocks noChangeAspect="1"/>
          </p:cNvPicPr>
          <p:nvPr/>
        </p:nvPicPr>
        <p:blipFill>
          <a:blip r:embed="rId14"/>
          <a:stretch>
            <a:fillRect/>
          </a:stretch>
        </p:blipFill>
        <p:spPr>
          <a:xfrm>
            <a:off x="8209817" y="4418263"/>
            <a:ext cx="320896" cy="237894"/>
          </a:xfrm>
          <a:prstGeom prst="rect">
            <a:avLst/>
          </a:prstGeom>
        </p:spPr>
      </p:pic>
      <p:sp>
        <p:nvSpPr>
          <p:cNvPr id="50" name="Rectangle 49">
            <a:extLst>
              <a:ext uri="{FF2B5EF4-FFF2-40B4-BE49-F238E27FC236}">
                <a16:creationId xmlns:a16="http://schemas.microsoft.com/office/drawing/2014/main" id="{4AD19E0C-1855-4880-82D7-AF644FC35303}"/>
              </a:ext>
            </a:extLst>
          </p:cNvPr>
          <p:cNvSpPr/>
          <p:nvPr/>
        </p:nvSpPr>
        <p:spPr>
          <a:xfrm>
            <a:off x="8644168" y="4381063"/>
            <a:ext cx="2670915" cy="350280"/>
          </a:xfrm>
          <a:prstGeom prst="rect">
            <a:avLst/>
          </a:prstGeom>
        </p:spPr>
        <p:txBody>
          <a:bodyPr wrap="square">
            <a:spAutoFit/>
          </a:bodyPr>
          <a:lstStyle/>
          <a:p>
            <a:pPr defTabSz="932418">
              <a:defRPr/>
            </a:pPr>
            <a:r>
              <a:rPr lang="en-US" sz="1632" dirty="0">
                <a:solidFill>
                  <a:prstClr val="black"/>
                </a:solidFill>
                <a:latin typeface="Proxima Nova" panose="02000506030000020004"/>
                <a:hlinkClick r:id="rId15">
                  <a:extLst>
                    <a:ext uri="{A12FA001-AC4F-418D-AE19-62706E023703}">
                      <ahyp:hlinkClr xmlns:ahyp="http://schemas.microsoft.com/office/drawing/2018/hyperlinkcolor" val="tx"/>
                    </a:ext>
                  </a:extLst>
                </a:hlinkClick>
              </a:rPr>
              <a:t>jenkinsns@gmail.com</a:t>
            </a:r>
            <a:r>
              <a:rPr lang="en-US" sz="1632" dirty="0">
                <a:solidFill>
                  <a:prstClr val="black"/>
                </a:solidFill>
                <a:latin typeface="Proxima Nova" panose="02000506030000020004"/>
              </a:rPr>
              <a:t> </a:t>
            </a:r>
          </a:p>
        </p:txBody>
      </p:sp>
      <p:pic>
        <p:nvPicPr>
          <p:cNvPr id="51" name="Picture 4" descr="Blog, blogger, blogging, google icon">
            <a:extLst>
              <a:ext uri="{FF2B5EF4-FFF2-40B4-BE49-F238E27FC236}">
                <a16:creationId xmlns:a16="http://schemas.microsoft.com/office/drawing/2014/main" id="{6E5FF46E-96A8-418B-8766-686A762D8F3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245398" y="5762931"/>
            <a:ext cx="306616" cy="304220"/>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E5473B7F-75D8-4916-B532-7030DA27C3FA}"/>
              </a:ext>
            </a:extLst>
          </p:cNvPr>
          <p:cNvSpPr/>
          <p:nvPr/>
        </p:nvSpPr>
        <p:spPr>
          <a:xfrm>
            <a:off x="8595277" y="5709863"/>
            <a:ext cx="2863978" cy="350330"/>
          </a:xfrm>
          <a:prstGeom prst="rect">
            <a:avLst/>
          </a:prstGeom>
        </p:spPr>
        <p:txBody>
          <a:bodyPr wrap="none">
            <a:spAutoFit/>
          </a:bodyPr>
          <a:lstStyle/>
          <a:p>
            <a:pPr defTabSz="932418">
              <a:defRPr/>
            </a:pPr>
            <a:r>
              <a:rPr lang="en-GB" sz="1632" dirty="0">
                <a:solidFill>
                  <a:prstClr val="black"/>
                </a:solidFill>
                <a:latin typeface="Calibri" panose="020F0502020204030204"/>
                <a:hlinkClick r:id="rId17">
                  <a:extLst>
                    <a:ext uri="{A12FA001-AC4F-418D-AE19-62706E023703}">
                      <ahyp:hlinkClr xmlns:ahyp="http://schemas.microsoft.com/office/drawing/2018/hyperlinkcolor" val="tx"/>
                    </a:ext>
                  </a:extLst>
                </a:hlinkClick>
              </a:rPr>
              <a:t>http://www.jenkinsblogs.com</a:t>
            </a:r>
            <a:r>
              <a:rPr lang="en-GB" sz="1632" dirty="0">
                <a:solidFill>
                  <a:prstClr val="black"/>
                </a:solidFill>
                <a:latin typeface="Calibri" panose="020F0502020204030204"/>
              </a:rPr>
              <a:t>  </a:t>
            </a:r>
          </a:p>
        </p:txBody>
      </p:sp>
      <p:pic>
        <p:nvPicPr>
          <p:cNvPr id="53" name="Picture 52">
            <a:extLst>
              <a:ext uri="{FF2B5EF4-FFF2-40B4-BE49-F238E27FC236}">
                <a16:creationId xmlns:a16="http://schemas.microsoft.com/office/drawing/2014/main" id="{99FEF1C4-1CD8-43BA-9319-C37A2B77F55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245397" y="6226687"/>
            <a:ext cx="330250" cy="281684"/>
          </a:xfrm>
          <a:prstGeom prst="rect">
            <a:avLst/>
          </a:prstGeom>
        </p:spPr>
      </p:pic>
      <p:sp>
        <p:nvSpPr>
          <p:cNvPr id="54" name="Rectangle 53">
            <a:extLst>
              <a:ext uri="{FF2B5EF4-FFF2-40B4-BE49-F238E27FC236}">
                <a16:creationId xmlns:a16="http://schemas.microsoft.com/office/drawing/2014/main" id="{45846BDF-B73A-464B-98BB-374FB3D6F6DF}"/>
              </a:ext>
            </a:extLst>
          </p:cNvPr>
          <p:cNvSpPr/>
          <p:nvPr/>
        </p:nvSpPr>
        <p:spPr>
          <a:xfrm>
            <a:off x="8582686" y="6226686"/>
            <a:ext cx="3766804" cy="343492"/>
          </a:xfrm>
          <a:prstGeom prst="rect">
            <a:avLst/>
          </a:prstGeom>
        </p:spPr>
        <p:txBody>
          <a:bodyPr wrap="square">
            <a:spAutoFit/>
          </a:bodyPr>
          <a:lstStyle/>
          <a:p>
            <a:pPr defTabSz="932418">
              <a:defRPr/>
            </a:pPr>
            <a:r>
              <a:rPr lang="en-GB" sz="1632" dirty="0">
                <a:solidFill>
                  <a:prstClr val="black"/>
                </a:solidFill>
                <a:latin typeface="Calibri" panose="020F0502020204030204"/>
                <a:hlinkClick r:id="rId19">
                  <a:extLst>
                    <a:ext uri="{A12FA001-AC4F-418D-AE19-62706E023703}">
                      <ahyp:hlinkClr xmlns:ahyp="http://schemas.microsoft.com/office/drawing/2018/hyperlinkcolor" val="tx"/>
                    </a:ext>
                  </a:extLst>
                </a:hlinkClick>
              </a:rPr>
              <a:t>https://www.youtube.com/user/jenkinsns</a:t>
            </a:r>
            <a:endParaRPr lang="en-US" sz="1632" dirty="0">
              <a:solidFill>
                <a:prstClr val="black"/>
              </a:solidFill>
              <a:latin typeface="Proxima Nova" panose="02000506030000020004"/>
            </a:endParaRPr>
          </a:p>
        </p:txBody>
      </p:sp>
      <p:sp>
        <p:nvSpPr>
          <p:cNvPr id="55" name="Rectangle 54">
            <a:extLst>
              <a:ext uri="{FF2B5EF4-FFF2-40B4-BE49-F238E27FC236}">
                <a16:creationId xmlns:a16="http://schemas.microsoft.com/office/drawing/2014/main" id="{8A1FF728-170B-455E-825F-15021F93BB5E}"/>
              </a:ext>
            </a:extLst>
          </p:cNvPr>
          <p:cNvSpPr/>
          <p:nvPr/>
        </p:nvSpPr>
        <p:spPr>
          <a:xfrm>
            <a:off x="8595739" y="5249116"/>
            <a:ext cx="3321303" cy="350280"/>
          </a:xfrm>
          <a:prstGeom prst="rect">
            <a:avLst/>
          </a:prstGeom>
        </p:spPr>
        <p:txBody>
          <a:bodyPr wrap="square">
            <a:spAutoFit/>
          </a:bodyPr>
          <a:lstStyle/>
          <a:p>
            <a:pPr defTabSz="932418">
              <a:defRPr/>
            </a:pPr>
            <a:r>
              <a:rPr lang="en-US" sz="1632" dirty="0">
                <a:solidFill>
                  <a:prstClr val="black"/>
                </a:solidFill>
                <a:latin typeface="Proxima Nova" panose="02000506030000020004"/>
                <a:ea typeface="Roboto Light" panose="02000000000000000000" pitchFamily="2" charset="0"/>
                <a:cs typeface="Roboto Light"/>
              </a:rPr>
              <a:t>@jenkinsns</a:t>
            </a:r>
            <a:endParaRPr lang="en-US" sz="1632" dirty="0">
              <a:solidFill>
                <a:prstClr val="black"/>
              </a:solidFill>
              <a:latin typeface="Proxima Nova" panose="020005060300000200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3BCFECA-1F98-BD46-BF36-592387251146}"/>
              </a:ext>
            </a:extLst>
          </p:cNvPr>
          <p:cNvSpPr>
            <a:spLocks noGrp="1"/>
          </p:cNvSpPr>
          <p:nvPr>
            <p:ph type="body" sz="quarter" idx="10"/>
          </p:nvPr>
        </p:nvSpPr>
        <p:spPr>
          <a:xfrm>
            <a:off x="464400" y="1212850"/>
            <a:ext cx="11574000" cy="2068259"/>
          </a:xfrm>
        </p:spPr>
        <p:txBody>
          <a:bodyPr/>
          <a:lstStyle/>
          <a:p>
            <a:pPr>
              <a:buFont typeface="Wingdings" panose="05000000000000000000" pitchFamily="2" charset="2"/>
              <a:buChar char="ü"/>
            </a:pPr>
            <a:r>
              <a:rPr lang="en-US" dirty="0">
                <a:latin typeface="Calibri (Body)"/>
                <a:hlinkClick r:id="rId3"/>
              </a:rPr>
              <a:t>https://[sharpeointonline-site]/_layouts/15/workbench.aspx</a:t>
            </a:r>
            <a:r>
              <a:rPr lang="en-US" dirty="0">
                <a:latin typeface="Calibri (Body)"/>
              </a:rPr>
              <a:t>  </a:t>
            </a:r>
          </a:p>
          <a:p>
            <a:pPr>
              <a:buFont typeface="Wingdings" panose="05000000000000000000" pitchFamily="2" charset="2"/>
              <a:buChar char="ü"/>
            </a:pPr>
            <a:endParaRPr lang="en-US" dirty="0">
              <a:latin typeface="Calibri (Body)"/>
            </a:endParaRPr>
          </a:p>
          <a:p>
            <a:pPr>
              <a:buFont typeface="Wingdings" panose="05000000000000000000" pitchFamily="2" charset="2"/>
              <a:buChar char="ü"/>
            </a:pPr>
            <a:r>
              <a:rPr lang="en-US" dirty="0">
                <a:latin typeface="Calibri (Body)"/>
              </a:rPr>
              <a:t>SharePoint Online workbench can be accessed under any site with _layouts URL. Hosted site provides you site context where solution is executed.</a:t>
            </a:r>
          </a:p>
          <a:p>
            <a:pPr>
              <a:buFont typeface="Wingdings" panose="05000000000000000000" pitchFamily="2" charset="2"/>
              <a:buChar char="ü"/>
            </a:pPr>
            <a:endParaRPr lang="en-US" dirty="0">
              <a:latin typeface="Calibri (Body)"/>
            </a:endParaRPr>
          </a:p>
        </p:txBody>
      </p:sp>
      <p:sp>
        <p:nvSpPr>
          <p:cNvPr id="3" name="Title 2"/>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SharePoint Online Hosted Workbench</a:t>
            </a:r>
          </a:p>
        </p:txBody>
      </p:sp>
      <p:pic>
        <p:nvPicPr>
          <p:cNvPr id="5" name="Picture 4">
            <a:extLst>
              <a:ext uri="{FF2B5EF4-FFF2-40B4-BE49-F238E27FC236}">
                <a16:creationId xmlns:a16="http://schemas.microsoft.com/office/drawing/2014/main" id="{1B05500C-BFE6-4E40-A707-10BD86A0987A}"/>
              </a:ext>
            </a:extLst>
          </p:cNvPr>
          <p:cNvPicPr>
            <a:picLocks noChangeAspect="1"/>
          </p:cNvPicPr>
          <p:nvPr/>
        </p:nvPicPr>
        <p:blipFill>
          <a:blip r:embed="rId4"/>
          <a:stretch>
            <a:fillRect/>
          </a:stretch>
        </p:blipFill>
        <p:spPr>
          <a:xfrm>
            <a:off x="2315329" y="2948314"/>
            <a:ext cx="7872142" cy="3802710"/>
          </a:xfrm>
          <a:prstGeom prst="rect">
            <a:avLst/>
          </a:prstGeom>
          <a:noFill/>
          <a:ln>
            <a:solidFill>
              <a:schemeClr val="bg1">
                <a:lumMod val="75000"/>
              </a:schemeClr>
            </a:solidFill>
          </a:ln>
        </p:spPr>
      </p:pic>
    </p:spTree>
    <p:extLst>
      <p:ext uri="{BB962C8B-B14F-4D97-AF65-F5344CB8AC3E}">
        <p14:creationId xmlns:p14="http://schemas.microsoft.com/office/powerpoint/2010/main" val="426267921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tanding in a room&#10;&#10;Description generated with very high confidence">
            <a:extLst>
              <a:ext uri="{FF2B5EF4-FFF2-40B4-BE49-F238E27FC236}">
                <a16:creationId xmlns:a16="http://schemas.microsoft.com/office/drawing/2014/main" id="{297CE05B-2BFB-9245-A0F0-B1C807F7EA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2064" y="0"/>
            <a:ext cx="10494411" cy="6994525"/>
          </a:xfrm>
          <a:prstGeom prst="rect">
            <a:avLst/>
          </a:prstGeom>
        </p:spPr>
      </p:pic>
      <p:sp>
        <p:nvSpPr>
          <p:cNvPr id="7" name="Rectangle 6">
            <a:extLst>
              <a:ext uri="{FF2B5EF4-FFF2-40B4-BE49-F238E27FC236}">
                <a16:creationId xmlns:a16="http://schemas.microsoft.com/office/drawing/2014/main" id="{9A852F9E-D476-2648-BBF6-16FE76BAE418}"/>
              </a:ext>
            </a:extLst>
          </p:cNvPr>
          <p:cNvSpPr/>
          <p:nvPr/>
        </p:nvSpPr>
        <p:spPr bwMode="auto">
          <a:xfrm>
            <a:off x="-1" y="0"/>
            <a:ext cx="12436475"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960438"/>
            <a:ext cx="9852754" cy="917575"/>
          </a:xfrm>
        </p:spPr>
        <p:txBody>
          <a:bodyPr/>
          <a:lstStyle/>
          <a:p>
            <a:r>
              <a:rPr lang="en-US" sz="3200" spc="-150" dirty="0">
                <a:solidFill>
                  <a:srgbClr val="2F2F2F"/>
                </a:solidFill>
                <a:latin typeface="Calibri" panose="020F0502020204030204" pitchFamily="34" charset="0"/>
                <a:cs typeface="Calibri" panose="020F0502020204030204" pitchFamily="34" charset="0"/>
              </a:rPr>
              <a:t>Configuring your SPFx Development Environment</a:t>
            </a:r>
          </a:p>
        </p:txBody>
      </p:sp>
      <p:sp>
        <p:nvSpPr>
          <p:cNvPr id="5" name="Text Placeholder 4"/>
          <p:cNvSpPr>
            <a:spLocks noGrp="1"/>
          </p:cNvSpPr>
          <p:nvPr>
            <p:ph type="body" sz="quarter" idx="10"/>
          </p:nvPr>
        </p:nvSpPr>
        <p:spPr>
          <a:xfrm>
            <a:off x="465138" y="2574721"/>
            <a:ext cx="6454646" cy="3862387"/>
          </a:xfrm>
        </p:spPr>
        <p:txBody>
          <a:bodyPr/>
          <a:lstStyle/>
          <a:p>
            <a:pPr marL="457200" indent="-457200">
              <a:spcBef>
                <a:spcPts val="1200"/>
              </a:spcBef>
              <a:buFont typeface="Wingdings" panose="05000000000000000000" pitchFamily="2" charset="2"/>
              <a:buChar char="§"/>
            </a:pPr>
            <a:r>
              <a:rPr lang="en-US" sz="2400" spc="0" dirty="0">
                <a:solidFill>
                  <a:schemeClr val="tx1"/>
                </a:solidFill>
                <a:latin typeface="Calibri (Body)"/>
                <a:cs typeface="Segoe UI Semibold" panose="020B0702040204020203" pitchFamily="34" charset="0"/>
              </a:rPr>
              <a:t>Tool Comparison: Server-side vs. client-side</a:t>
            </a:r>
          </a:p>
          <a:p>
            <a:pPr marL="457200" indent="-457200">
              <a:spcBef>
                <a:spcPts val="1200"/>
              </a:spcBef>
              <a:buFont typeface="Wingdings" panose="05000000000000000000" pitchFamily="2" charset="2"/>
              <a:buChar char="§"/>
            </a:pPr>
            <a:r>
              <a:rPr lang="en-US" sz="2400" spc="0" dirty="0">
                <a:solidFill>
                  <a:schemeClr val="tx1"/>
                </a:solidFill>
                <a:latin typeface="Calibri (Body)"/>
                <a:cs typeface="Segoe UI Semibold" panose="020B0702040204020203" pitchFamily="34" charset="0"/>
              </a:rPr>
              <a:t>Node.js</a:t>
            </a:r>
          </a:p>
          <a:p>
            <a:pPr marL="457200" indent="-457200">
              <a:spcBef>
                <a:spcPts val="1200"/>
              </a:spcBef>
              <a:buFont typeface="Wingdings" panose="05000000000000000000" pitchFamily="2" charset="2"/>
              <a:buChar char="§"/>
            </a:pPr>
            <a:r>
              <a:rPr lang="en-US" sz="2400" spc="0" dirty="0">
                <a:solidFill>
                  <a:schemeClr val="tx1"/>
                </a:solidFill>
                <a:latin typeface="Calibri (Body)"/>
                <a:cs typeface="Segoe UI Semibold" panose="020B0702040204020203" pitchFamily="34" charset="0"/>
              </a:rPr>
              <a:t>NPM, Yeoman, Gulp</a:t>
            </a:r>
          </a:p>
          <a:p>
            <a:pPr marL="457200" indent="-457200">
              <a:spcBef>
                <a:spcPts val="1200"/>
              </a:spcBef>
              <a:buFont typeface="Wingdings" panose="05000000000000000000" pitchFamily="2" charset="2"/>
              <a:buChar char="§"/>
            </a:pPr>
            <a:r>
              <a:rPr lang="en-US" sz="2400" spc="0" dirty="0">
                <a:solidFill>
                  <a:schemeClr val="tx1"/>
                </a:solidFill>
                <a:latin typeface="Calibri (Body)"/>
                <a:cs typeface="Segoe UI Semibold" panose="020B0702040204020203" pitchFamily="34" charset="0"/>
              </a:rPr>
              <a:t>TypeScript</a:t>
            </a:r>
          </a:p>
        </p:txBody>
      </p:sp>
    </p:spTree>
    <p:extLst>
      <p:ext uri="{BB962C8B-B14F-4D97-AF65-F5344CB8AC3E}">
        <p14:creationId xmlns:p14="http://schemas.microsoft.com/office/powerpoint/2010/main" val="36062552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3738-85A7-7C40-8DA2-A4B0252B48A1}"/>
              </a:ext>
            </a:extLst>
          </p:cNvPr>
          <p:cNvSpPr>
            <a:spLocks noGrp="1"/>
          </p:cNvSpPr>
          <p:nvPr>
            <p:ph type="title"/>
          </p:nvPr>
        </p:nvSpPr>
        <p:spPr>
          <a:xfrm>
            <a:off x="465138" y="632779"/>
            <a:ext cx="11533187" cy="443198"/>
          </a:xfrm>
        </p:spPr>
        <p:txBody>
          <a:bodyPr/>
          <a:lstStyle/>
          <a:p>
            <a:pPr>
              <a:lnSpc>
                <a:spcPct val="90000"/>
              </a:lnSpc>
            </a:pPr>
            <a:r>
              <a:rPr lang="en-US" sz="3200" dirty="0">
                <a:latin typeface="Calibri" panose="020F0502020204030204" pitchFamily="34" charset="0"/>
                <a:cs typeface="Calibri" panose="020F0502020204030204" pitchFamily="34" charset="0"/>
              </a:rPr>
              <a:t>Open-source tooling</a:t>
            </a:r>
          </a:p>
        </p:txBody>
      </p:sp>
      <p:sp>
        <p:nvSpPr>
          <p:cNvPr id="3" name="Text Placeholder 2">
            <a:extLst>
              <a:ext uri="{FF2B5EF4-FFF2-40B4-BE49-F238E27FC236}">
                <a16:creationId xmlns:a16="http://schemas.microsoft.com/office/drawing/2014/main" id="{0EED46B7-3B43-6F44-B2BF-B488D951C689}"/>
              </a:ext>
            </a:extLst>
          </p:cNvPr>
          <p:cNvSpPr>
            <a:spLocks noGrp="1"/>
          </p:cNvSpPr>
          <p:nvPr>
            <p:ph type="body" sz="quarter" idx="10"/>
          </p:nvPr>
        </p:nvSpPr>
        <p:spPr>
          <a:xfrm>
            <a:off x="465138" y="1514451"/>
            <a:ext cx="7604125" cy="923330"/>
          </a:xfrm>
        </p:spPr>
        <p:txBody>
          <a:bodyPr/>
          <a:lstStyle/>
          <a:p>
            <a:r>
              <a:rPr lang="en-US" dirty="0"/>
              <a:t>SharePoint Framework leverages an open source, Node.js based toolchain and embraces all web frameworks + code editors</a:t>
            </a:r>
          </a:p>
        </p:txBody>
      </p:sp>
      <p:sp>
        <p:nvSpPr>
          <p:cNvPr id="4" name="Text Placeholder 3">
            <a:extLst>
              <a:ext uri="{FF2B5EF4-FFF2-40B4-BE49-F238E27FC236}">
                <a16:creationId xmlns:a16="http://schemas.microsoft.com/office/drawing/2014/main" id="{48FFB67D-BD61-0E43-BD70-43C598304F42}"/>
              </a:ext>
            </a:extLst>
          </p:cNvPr>
          <p:cNvSpPr>
            <a:spLocks noGrp="1"/>
          </p:cNvSpPr>
          <p:nvPr>
            <p:ph type="body" sz="quarter" idx="11"/>
          </p:nvPr>
        </p:nvSpPr>
        <p:spPr>
          <a:xfrm>
            <a:off x="465138" y="2808771"/>
            <a:ext cx="3690937" cy="2731517"/>
          </a:xfrm>
        </p:spPr>
        <p:txBody>
          <a:bodyPr/>
          <a:lstStyle/>
          <a:p>
            <a:r>
              <a:rPr lang="en-US" dirty="0"/>
              <a:t> Build Process &amp; Tooling</a:t>
            </a:r>
          </a:p>
          <a:p>
            <a:endParaRPr lang="en-US" dirty="0"/>
          </a:p>
          <a:p>
            <a:pPr lvl="1"/>
            <a:r>
              <a:rPr lang="en-US" dirty="0"/>
              <a:t>Yeoman Templates</a:t>
            </a:r>
          </a:p>
          <a:p>
            <a:pPr lvl="1"/>
            <a:r>
              <a:rPr lang="en-US" dirty="0"/>
              <a:t>Gulp (task runner)</a:t>
            </a:r>
          </a:p>
          <a:p>
            <a:pPr lvl="1"/>
            <a:r>
              <a:rPr lang="en-US" dirty="0"/>
              <a:t>Node.js</a:t>
            </a:r>
          </a:p>
          <a:p>
            <a:pPr lvl="1"/>
            <a:r>
              <a:rPr lang="en-US" dirty="0"/>
              <a:t>NPM (package manager)</a:t>
            </a:r>
          </a:p>
          <a:p>
            <a:pPr lvl="1"/>
            <a:r>
              <a:rPr lang="en-US" dirty="0" err="1"/>
              <a:t>SystemJS</a:t>
            </a:r>
            <a:endParaRPr lang="en-US" dirty="0"/>
          </a:p>
          <a:p>
            <a:pPr lvl="1"/>
            <a:r>
              <a:rPr lang="en-US" dirty="0"/>
              <a:t>Webpack</a:t>
            </a:r>
          </a:p>
          <a:p>
            <a:pPr lvl="1"/>
            <a:r>
              <a:rPr lang="en-US" dirty="0"/>
              <a:t>SASS</a:t>
            </a:r>
          </a:p>
          <a:p>
            <a:pPr lvl="1"/>
            <a:r>
              <a:rPr lang="en-US" dirty="0"/>
              <a:t>TypeScript</a:t>
            </a:r>
            <a:br>
              <a:rPr lang="en-US" dirty="0"/>
            </a:br>
            <a:endParaRPr lang="en-US" dirty="0"/>
          </a:p>
        </p:txBody>
      </p:sp>
      <p:sp>
        <p:nvSpPr>
          <p:cNvPr id="5" name="Text Placeholder 4">
            <a:extLst>
              <a:ext uri="{FF2B5EF4-FFF2-40B4-BE49-F238E27FC236}">
                <a16:creationId xmlns:a16="http://schemas.microsoft.com/office/drawing/2014/main" id="{8E9FD6A8-B2F4-2E44-BD54-2472755508AE}"/>
              </a:ext>
            </a:extLst>
          </p:cNvPr>
          <p:cNvSpPr>
            <a:spLocks noGrp="1"/>
          </p:cNvSpPr>
          <p:nvPr>
            <p:ph type="body" sz="quarter" idx="12"/>
          </p:nvPr>
        </p:nvSpPr>
        <p:spPr>
          <a:xfrm>
            <a:off x="4399597" y="2818351"/>
            <a:ext cx="3669666" cy="2731517"/>
          </a:xfrm>
        </p:spPr>
        <p:txBody>
          <a:bodyPr/>
          <a:lstStyle/>
          <a:p>
            <a:r>
              <a:rPr lang="en-US" dirty="0"/>
              <a:t>Web Frameworks</a:t>
            </a:r>
          </a:p>
          <a:p>
            <a:endParaRPr lang="en-US" dirty="0"/>
          </a:p>
          <a:p>
            <a:pPr lvl="1"/>
            <a:r>
              <a:rPr lang="en-US" dirty="0"/>
              <a:t>React</a:t>
            </a:r>
          </a:p>
          <a:p>
            <a:pPr lvl="1"/>
            <a:r>
              <a:rPr lang="en-US" dirty="0"/>
              <a:t>Angular</a:t>
            </a:r>
          </a:p>
          <a:p>
            <a:pPr lvl="1"/>
            <a:r>
              <a:rPr lang="en-US" dirty="0"/>
              <a:t>Knockout</a:t>
            </a:r>
          </a:p>
          <a:p>
            <a:pPr lvl="1"/>
            <a:r>
              <a:rPr lang="en-US" dirty="0"/>
              <a:t>jQuery</a:t>
            </a:r>
          </a:p>
          <a:p>
            <a:pPr lvl="1"/>
            <a:r>
              <a:rPr lang="en-US" dirty="0"/>
              <a:t>… and more… your choice!</a:t>
            </a:r>
          </a:p>
        </p:txBody>
      </p:sp>
      <p:sp>
        <p:nvSpPr>
          <p:cNvPr id="6" name="Text Placeholder 5">
            <a:extLst>
              <a:ext uri="{FF2B5EF4-FFF2-40B4-BE49-F238E27FC236}">
                <a16:creationId xmlns:a16="http://schemas.microsoft.com/office/drawing/2014/main" id="{4E51DB93-3B70-CC4E-AF8E-6ADA870F2AF5}"/>
              </a:ext>
            </a:extLst>
          </p:cNvPr>
          <p:cNvSpPr>
            <a:spLocks noGrp="1"/>
          </p:cNvSpPr>
          <p:nvPr>
            <p:ph type="body" sz="quarter" idx="13"/>
          </p:nvPr>
        </p:nvSpPr>
        <p:spPr>
          <a:xfrm>
            <a:off x="8303577" y="2808771"/>
            <a:ext cx="3694748" cy="2731517"/>
          </a:xfrm>
        </p:spPr>
        <p:txBody>
          <a:bodyPr/>
          <a:lstStyle/>
          <a:p>
            <a:r>
              <a:rPr lang="en-US" dirty="0"/>
              <a:t>Code Editors</a:t>
            </a:r>
          </a:p>
          <a:p>
            <a:endParaRPr lang="en-US" dirty="0"/>
          </a:p>
          <a:p>
            <a:pPr lvl="1"/>
            <a:r>
              <a:rPr lang="en-US" dirty="0"/>
              <a:t>Visual Studio Code</a:t>
            </a:r>
          </a:p>
          <a:p>
            <a:pPr lvl="1"/>
            <a:r>
              <a:rPr lang="en-US" dirty="0"/>
              <a:t>Atom</a:t>
            </a:r>
          </a:p>
          <a:p>
            <a:pPr lvl="1"/>
            <a:r>
              <a:rPr lang="en-US" dirty="0"/>
              <a:t>Sublime</a:t>
            </a:r>
          </a:p>
          <a:p>
            <a:pPr lvl="1"/>
            <a:r>
              <a:rPr lang="en-US" dirty="0" err="1"/>
              <a:t>Webstorm</a:t>
            </a:r>
            <a:endParaRPr lang="en-US" dirty="0"/>
          </a:p>
          <a:p>
            <a:pPr lvl="1"/>
            <a:r>
              <a:rPr lang="en-US" dirty="0"/>
              <a:t>… and more… your choice!</a:t>
            </a:r>
          </a:p>
        </p:txBody>
      </p:sp>
      <p:pic>
        <p:nvPicPr>
          <p:cNvPr id="7" name="Picture 6">
            <a:extLst>
              <a:ext uri="{FF2B5EF4-FFF2-40B4-BE49-F238E27FC236}">
                <a16:creationId xmlns:a16="http://schemas.microsoft.com/office/drawing/2014/main" id="{602AF50E-2384-8C4B-A5A1-83E293A9F0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5282" y="2818351"/>
            <a:ext cx="1015974" cy="880149"/>
          </a:xfrm>
          <a:prstGeom prst="rect">
            <a:avLst/>
          </a:prstGeom>
        </p:spPr>
      </p:pic>
      <p:pic>
        <p:nvPicPr>
          <p:cNvPr id="8" name="Picture 7">
            <a:extLst>
              <a:ext uri="{FF2B5EF4-FFF2-40B4-BE49-F238E27FC236}">
                <a16:creationId xmlns:a16="http://schemas.microsoft.com/office/drawing/2014/main" id="{22970C8F-B172-4B4B-A9A1-12D0D0133659}"/>
              </a:ext>
            </a:extLst>
          </p:cNvPr>
          <p:cNvPicPr>
            <a:picLocks noChangeAspect="1"/>
          </p:cNvPicPr>
          <p:nvPr/>
        </p:nvPicPr>
        <p:blipFill>
          <a:blip r:embed="rId4"/>
          <a:stretch>
            <a:fillRect/>
          </a:stretch>
        </p:blipFill>
        <p:spPr>
          <a:xfrm>
            <a:off x="3203616" y="3688493"/>
            <a:ext cx="419306" cy="942313"/>
          </a:xfrm>
          <a:prstGeom prst="rect">
            <a:avLst/>
          </a:prstGeom>
        </p:spPr>
      </p:pic>
      <p:pic>
        <p:nvPicPr>
          <p:cNvPr id="9" name="Picture 8">
            <a:extLst>
              <a:ext uri="{FF2B5EF4-FFF2-40B4-BE49-F238E27FC236}">
                <a16:creationId xmlns:a16="http://schemas.microsoft.com/office/drawing/2014/main" id="{719FD20B-C4BB-7B45-A4DF-C7E5E640B19F}"/>
              </a:ext>
            </a:extLst>
          </p:cNvPr>
          <p:cNvPicPr>
            <a:picLocks noChangeAspect="1"/>
          </p:cNvPicPr>
          <p:nvPr/>
        </p:nvPicPr>
        <p:blipFill>
          <a:blip r:embed="rId5"/>
          <a:stretch>
            <a:fillRect/>
          </a:stretch>
        </p:blipFill>
        <p:spPr>
          <a:xfrm>
            <a:off x="2639444" y="5389638"/>
            <a:ext cx="1547650" cy="570187"/>
          </a:xfrm>
          <a:prstGeom prst="rect">
            <a:avLst/>
          </a:prstGeom>
        </p:spPr>
      </p:pic>
      <p:pic>
        <p:nvPicPr>
          <p:cNvPr id="10" name="Picture 4" descr="https://upload.wikimedia.org/wikipedia/commons/thumb/d/db/Npm-logo.svg/320px-Npm-logo.svg.png">
            <a:extLst>
              <a:ext uri="{FF2B5EF4-FFF2-40B4-BE49-F238E27FC236}">
                <a16:creationId xmlns:a16="http://schemas.microsoft.com/office/drawing/2014/main" id="{57374B63-39D7-CB40-A5D6-7365C91466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2701" y="4741534"/>
            <a:ext cx="1161136" cy="44994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red-badger.com/blog/wp-content/uploads/2015/04/react-logo-1000-transparent.png">
            <a:extLst>
              <a:ext uri="{FF2B5EF4-FFF2-40B4-BE49-F238E27FC236}">
                <a16:creationId xmlns:a16="http://schemas.microsoft.com/office/drawing/2014/main" id="{B7D6AB55-A8DB-8C42-9F23-65159DC14E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00489" y="3442104"/>
            <a:ext cx="821306" cy="8213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s://avatars0.githubusercontent.com/u/139426?v=3&amp;s=400">
            <a:extLst>
              <a:ext uri="{FF2B5EF4-FFF2-40B4-BE49-F238E27FC236}">
                <a16:creationId xmlns:a16="http://schemas.microsoft.com/office/drawing/2014/main" id="{DFC10F3A-0F5F-9E40-93A4-D9D9D68148B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76770" y="4407162"/>
            <a:ext cx="668744" cy="66874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http://js.agency/assets/img/hire-freelance-javascript-developers/knockout-js.png">
            <a:extLst>
              <a:ext uri="{FF2B5EF4-FFF2-40B4-BE49-F238E27FC236}">
                <a16:creationId xmlns:a16="http://schemas.microsoft.com/office/drawing/2014/main" id="{616D25BE-2C11-C94D-B88A-CC1DFDA1CFF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6353022" y="5219658"/>
            <a:ext cx="1716241" cy="73959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128482ED-BE2A-0D4E-8F67-7B04732EB533}"/>
              </a:ext>
            </a:extLst>
          </p:cNvPr>
          <p:cNvPicPr>
            <a:picLocks noChangeAspect="1"/>
          </p:cNvPicPr>
          <p:nvPr/>
        </p:nvPicPr>
        <p:blipFill>
          <a:blip r:embed="rId10"/>
          <a:stretch>
            <a:fillRect/>
          </a:stretch>
        </p:blipFill>
        <p:spPr>
          <a:xfrm>
            <a:off x="10639561" y="4176287"/>
            <a:ext cx="1563067" cy="329603"/>
          </a:xfrm>
          <a:prstGeom prst="rect">
            <a:avLst/>
          </a:prstGeom>
        </p:spPr>
      </p:pic>
      <p:pic>
        <p:nvPicPr>
          <p:cNvPr id="15" name="Picture 14">
            <a:extLst>
              <a:ext uri="{FF2B5EF4-FFF2-40B4-BE49-F238E27FC236}">
                <a16:creationId xmlns:a16="http://schemas.microsoft.com/office/drawing/2014/main" id="{DF5633EE-F38E-DA47-A816-8BB498580997}"/>
              </a:ext>
            </a:extLst>
          </p:cNvPr>
          <p:cNvPicPr>
            <a:picLocks noChangeAspect="1"/>
          </p:cNvPicPr>
          <p:nvPr/>
        </p:nvPicPr>
        <p:blipFill>
          <a:blip r:embed="rId11"/>
          <a:stretch>
            <a:fillRect/>
          </a:stretch>
        </p:blipFill>
        <p:spPr>
          <a:xfrm>
            <a:off x="10477298" y="3487918"/>
            <a:ext cx="1931896" cy="454563"/>
          </a:xfrm>
          <a:prstGeom prst="rect">
            <a:avLst/>
          </a:prstGeom>
        </p:spPr>
      </p:pic>
      <p:pic>
        <p:nvPicPr>
          <p:cNvPr id="16" name="Picture 15">
            <a:extLst>
              <a:ext uri="{FF2B5EF4-FFF2-40B4-BE49-F238E27FC236}">
                <a16:creationId xmlns:a16="http://schemas.microsoft.com/office/drawing/2014/main" id="{EE483E89-C500-A045-8EF3-97D01BC91768}"/>
              </a:ext>
            </a:extLst>
          </p:cNvPr>
          <p:cNvPicPr>
            <a:picLocks noChangeAspect="1"/>
          </p:cNvPicPr>
          <p:nvPr/>
        </p:nvPicPr>
        <p:blipFill>
          <a:blip r:embed="rId12"/>
          <a:stretch>
            <a:fillRect/>
          </a:stretch>
        </p:blipFill>
        <p:spPr>
          <a:xfrm>
            <a:off x="11072407" y="4772321"/>
            <a:ext cx="753481" cy="753481"/>
          </a:xfrm>
          <a:prstGeom prst="rect">
            <a:avLst/>
          </a:prstGeom>
        </p:spPr>
      </p:pic>
    </p:spTree>
    <p:extLst>
      <p:ext uri="{BB962C8B-B14F-4D97-AF65-F5344CB8AC3E}">
        <p14:creationId xmlns:p14="http://schemas.microsoft.com/office/powerpoint/2010/main" val="242388797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326270" y="1725946"/>
            <a:ext cx="2925293" cy="1079635"/>
            <a:chOff x="655637" y="2265226"/>
            <a:chExt cx="2925293" cy="1079635"/>
          </a:xfrm>
        </p:grpSpPr>
        <p:grpSp>
          <p:nvGrpSpPr>
            <p:cNvPr id="3" name="Group 2"/>
            <p:cNvGrpSpPr/>
            <p:nvPr/>
          </p:nvGrpSpPr>
          <p:grpSpPr>
            <a:xfrm>
              <a:off x="655637" y="2265226"/>
              <a:ext cx="1438895" cy="1079635"/>
              <a:chOff x="1140359" y="2157070"/>
              <a:chExt cx="1790492" cy="1239228"/>
            </a:xfrm>
          </p:grpSpPr>
          <p:sp>
            <p:nvSpPr>
              <p:cNvPr id="4" name="Rectangle 3"/>
              <p:cNvSpPr/>
              <p:nvPr/>
            </p:nvSpPr>
            <p:spPr bwMode="auto">
              <a:xfrm>
                <a:off x="1140359" y="2157070"/>
                <a:ext cx="1536519" cy="962937"/>
              </a:xfrm>
              <a:prstGeom prst="rect">
                <a:avLst/>
              </a:prstGeom>
              <a:solidFill>
                <a:schemeClr val="bg2">
                  <a:lumMod val="9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400" b="1">
                    <a:solidFill>
                      <a:srgbClr val="2072B8"/>
                    </a:solidFill>
                    <a:ea typeface="Segoe UI" pitchFamily="34" charset="0"/>
                    <a:cs typeface="Segoe UI" pitchFamily="34" charset="0"/>
                  </a:rPr>
                  <a:t>IIS Express</a:t>
                </a:r>
              </a:p>
            </p:txBody>
          </p:sp>
          <p:pic>
            <p:nvPicPr>
              <p:cNvPr id="5" name="Picture 4"/>
              <p:cNvPicPr>
                <a:picLocks noChangeAspect="1"/>
              </p:cNvPicPr>
              <p:nvPr/>
            </p:nvPicPr>
            <p:blipFill>
              <a:blip r:embed="rId2"/>
              <a:stretch>
                <a:fillRect/>
              </a:stretch>
            </p:blipFill>
            <p:spPr>
              <a:xfrm>
                <a:off x="2158744" y="2496298"/>
                <a:ext cx="772107" cy="900000"/>
              </a:xfrm>
              <a:prstGeom prst="rect">
                <a:avLst/>
              </a:prstGeom>
            </p:spPr>
          </p:pic>
        </p:grpSp>
        <p:pic>
          <p:nvPicPr>
            <p:cNvPr id="6" name="Picture 2" descr="https://upload.wikimedia.org/wikipedia/en/0/0d/Microsoft_.NET_Framework_v4.5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5237" y="2551101"/>
              <a:ext cx="1505693" cy="371833"/>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http://cdn.gapotchenko.com/website/Content/Blog/Images/2014/05/NuGet%20Logo%2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5841" y="1987167"/>
            <a:ext cx="1534966" cy="55719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9564454" y="1857964"/>
            <a:ext cx="2366853" cy="815598"/>
            <a:chOff x="9672033" y="3490175"/>
            <a:chExt cx="2366853" cy="815598"/>
          </a:xfrm>
        </p:grpSpPr>
        <p:sp>
          <p:nvSpPr>
            <p:cNvPr id="10" name="Rectangle 9"/>
            <p:cNvSpPr/>
            <p:nvPr/>
          </p:nvSpPr>
          <p:spPr>
            <a:xfrm>
              <a:off x="10204889" y="3967219"/>
              <a:ext cx="1833997" cy="338554"/>
            </a:xfrm>
            <a:prstGeom prst="rect">
              <a:avLst/>
            </a:prstGeom>
          </p:spPr>
          <p:txBody>
            <a:bodyPr wrap="square">
              <a:spAutoFit/>
            </a:bodyPr>
            <a:lstStyle/>
            <a:p>
              <a:r>
                <a:rPr lang="en-US" sz="1600">
                  <a:solidFill>
                    <a:srgbClr val="5B318F"/>
                  </a:solidFill>
                  <a:sym typeface="Wingdings"/>
                </a:rPr>
                <a:t>Project Templates</a:t>
              </a:r>
              <a:endParaRPr lang="fi-FI" sz="1600">
                <a:solidFill>
                  <a:srgbClr val="5B318F"/>
                </a:solidFill>
              </a:endParaRPr>
            </a:p>
          </p:txBody>
        </p:sp>
        <p:pic>
          <p:nvPicPr>
            <p:cNvPr id="11" name="Picture 10"/>
            <p:cNvPicPr>
              <a:picLocks noChangeAspect="1"/>
            </p:cNvPicPr>
            <p:nvPr/>
          </p:nvPicPr>
          <p:blipFill>
            <a:blip r:embed="rId5"/>
            <a:stretch>
              <a:fillRect/>
            </a:stretch>
          </p:blipFill>
          <p:spPr>
            <a:xfrm>
              <a:off x="9672033" y="3490175"/>
              <a:ext cx="2366853" cy="661259"/>
            </a:xfrm>
            <a:prstGeom prst="rect">
              <a:avLst/>
            </a:prstGeom>
          </p:spPr>
        </p:pic>
      </p:grpSp>
      <p:pic>
        <p:nvPicPr>
          <p:cNvPr id="14" name="Picture 13"/>
          <p:cNvPicPr>
            <a:picLocks noChangeAspect="1"/>
          </p:cNvPicPr>
          <p:nvPr/>
        </p:nvPicPr>
        <p:blipFill>
          <a:blip r:embed="rId6"/>
          <a:stretch>
            <a:fillRect/>
          </a:stretch>
        </p:blipFill>
        <p:spPr>
          <a:xfrm>
            <a:off x="1356990" y="4998842"/>
            <a:ext cx="1175725" cy="633083"/>
          </a:xfrm>
          <a:prstGeom prst="rect">
            <a:avLst/>
          </a:prstGeom>
        </p:spPr>
      </p:pic>
      <p:pic>
        <p:nvPicPr>
          <p:cNvPr id="15" name="Picture 4" descr="https://upload.wikimedia.org/wikipedia/commons/thumb/d/db/Npm-logo.svg/320px-Npm-logo.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15841" y="5061832"/>
            <a:ext cx="1503380" cy="58256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8">
            <a:clrChange>
              <a:clrFrom>
                <a:srgbClr val="FFFFFF"/>
              </a:clrFrom>
              <a:clrTo>
                <a:srgbClr val="FFFFFF">
                  <a:alpha val="0"/>
                </a:srgbClr>
              </a:clrTo>
            </a:clrChange>
          </a:blip>
          <a:stretch>
            <a:fillRect/>
          </a:stretch>
        </p:blipFill>
        <p:spPr>
          <a:xfrm>
            <a:off x="6350946" y="4678076"/>
            <a:ext cx="498294" cy="1119822"/>
          </a:xfrm>
          <a:prstGeom prst="rect">
            <a:avLst/>
          </a:prstGeom>
        </p:spPr>
      </p:pic>
      <p:pic>
        <p:nvPicPr>
          <p:cNvPr id="26" name="Picture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94701" y="4812318"/>
            <a:ext cx="1262944" cy="1094101"/>
          </a:xfrm>
          <a:prstGeom prst="rect">
            <a:avLst/>
          </a:prstGeom>
        </p:spPr>
      </p:pic>
      <p:pic>
        <p:nvPicPr>
          <p:cNvPr id="27" name="Picture 26"/>
          <p:cNvPicPr>
            <a:picLocks noChangeAspect="1"/>
          </p:cNvPicPr>
          <p:nvPr/>
        </p:nvPicPr>
        <p:blipFill>
          <a:blip r:embed="rId10">
            <a:clrChange>
              <a:clrFrom>
                <a:srgbClr val="FFFFFF"/>
              </a:clrFrom>
              <a:clrTo>
                <a:srgbClr val="FFFFFF">
                  <a:alpha val="0"/>
                </a:srgbClr>
              </a:clrTo>
            </a:clrChange>
          </a:blip>
          <a:stretch>
            <a:fillRect/>
          </a:stretch>
        </p:blipFill>
        <p:spPr>
          <a:xfrm>
            <a:off x="7716927" y="5061832"/>
            <a:ext cx="1648562" cy="607365"/>
          </a:xfrm>
          <a:prstGeom prst="rect">
            <a:avLst/>
          </a:prstGeom>
        </p:spPr>
      </p:pic>
      <p:cxnSp>
        <p:nvCxnSpPr>
          <p:cNvPr id="30" name="Straight Connector 29"/>
          <p:cNvCxnSpPr/>
          <p:nvPr/>
        </p:nvCxnSpPr>
        <p:spPr>
          <a:xfrm>
            <a:off x="322103" y="3822506"/>
            <a:ext cx="11584766" cy="0"/>
          </a:xfrm>
          <a:prstGeom prst="line">
            <a:avLst/>
          </a:prstGeom>
          <a:ln w="19050">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Server-side tool comparison</a:t>
            </a:r>
          </a:p>
        </p:txBody>
      </p:sp>
      <p:cxnSp>
        <p:nvCxnSpPr>
          <p:cNvPr id="17" name="Straight Connector 16"/>
          <p:cNvCxnSpPr/>
          <p:nvPr/>
        </p:nvCxnSpPr>
        <p:spPr>
          <a:xfrm>
            <a:off x="1965508"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5" name="Straight Connector 34"/>
          <p:cNvCxnSpPr/>
          <p:nvPr/>
        </p:nvCxnSpPr>
        <p:spPr>
          <a:xfrm>
            <a:off x="4467584"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6" name="Straight Connector 35"/>
          <p:cNvCxnSpPr/>
          <p:nvPr/>
        </p:nvCxnSpPr>
        <p:spPr>
          <a:xfrm>
            <a:off x="6600093"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7" name="Straight Connector 36"/>
          <p:cNvCxnSpPr/>
          <p:nvPr/>
        </p:nvCxnSpPr>
        <p:spPr>
          <a:xfrm>
            <a:off x="8541210" y="2924438"/>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8" name="Straight Connector 37"/>
          <p:cNvCxnSpPr/>
          <p:nvPr/>
        </p:nvCxnSpPr>
        <p:spPr>
          <a:xfrm>
            <a:off x="11026173"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sp>
        <p:nvSpPr>
          <p:cNvPr id="2" name="Rounded Rectangle 1"/>
          <p:cNvSpPr/>
          <p:nvPr/>
        </p:nvSpPr>
        <p:spPr bwMode="auto">
          <a:xfrm>
            <a:off x="5958946" y="1975047"/>
            <a:ext cx="1247245" cy="5814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b="1">
                <a:solidFill>
                  <a:sysClr val="windowText" lastClr="000000"/>
                </a:solidFill>
              </a:rPr>
              <a:t>MSBuild</a:t>
            </a:r>
          </a:p>
        </p:txBody>
      </p:sp>
      <p:sp>
        <p:nvSpPr>
          <p:cNvPr id="31" name="TextBox 30"/>
          <p:cNvSpPr txBox="1"/>
          <p:nvPr/>
        </p:nvSpPr>
        <p:spPr>
          <a:xfrm>
            <a:off x="7938158" y="1744082"/>
            <a:ext cx="1206099"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solidFill>
                  <a:schemeClr val="tx2"/>
                </a:solidFill>
              </a:rPr>
              <a:t>C#</a:t>
            </a:r>
            <a:endParaRPr lang="fi-FI" sz="5400" dirty="0">
              <a:solidFill>
                <a:schemeClr val="tx2"/>
              </a:solidFill>
            </a:endParaRPr>
          </a:p>
        </p:txBody>
      </p:sp>
      <p:pic>
        <p:nvPicPr>
          <p:cNvPr id="29" name="Picture 28">
            <a:extLst>
              <a:ext uri="{FF2B5EF4-FFF2-40B4-BE49-F238E27FC236}">
                <a16:creationId xmlns:a16="http://schemas.microsoft.com/office/drawing/2014/main" id="{8FA694C3-1B6D-E041-B235-C27CF36CE428}"/>
              </a:ext>
            </a:extLst>
          </p:cNvPr>
          <p:cNvPicPr>
            <a:picLocks noChangeAspect="1"/>
          </p:cNvPicPr>
          <p:nvPr/>
        </p:nvPicPr>
        <p:blipFill>
          <a:blip r:embed="rId11"/>
          <a:stretch>
            <a:fillRect/>
          </a:stretch>
        </p:blipFill>
        <p:spPr>
          <a:xfrm>
            <a:off x="10082376" y="4290768"/>
            <a:ext cx="1887594" cy="444139"/>
          </a:xfrm>
          <a:prstGeom prst="rect">
            <a:avLst/>
          </a:prstGeom>
        </p:spPr>
      </p:pic>
    </p:spTree>
    <p:extLst>
      <p:ext uri="{BB962C8B-B14F-4D97-AF65-F5344CB8AC3E}">
        <p14:creationId xmlns:p14="http://schemas.microsoft.com/office/powerpoint/2010/main" val="186924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8"/>
                                        </p:tgtEl>
                                        <p:attrNameLst>
                                          <p:attrName>ppt_x</p:attrName>
                                          <p:attrName>ppt_y</p:attrName>
                                        </p:attrNameLst>
                                      </p:cBhvr>
                                      <p:rCtr x="0" y="3813"/>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par>
                                <p:cTn id="21" presetID="10" presetClass="entr" presetSubtype="0" fill="hold" nodeType="withEffect">
                                  <p:stCondLst>
                                    <p:cond delay="5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50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10" presetClass="entr" presetSubtype="0" fill="hold" nodeType="withEffect">
                                  <p:stCondLst>
                                    <p:cond delay="50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nodeType="withEffect">
                                  <p:stCondLst>
                                    <p:cond delay="50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par>
                                <p:cTn id="33" presetID="10" presetClass="entr" presetSubtype="0" fill="hold" nodeType="withEffect">
                                  <p:stCondLst>
                                    <p:cond delay="50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nodeType="withEffect">
                                  <p:stCondLst>
                                    <p:cond delay="50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nodeType="withEffect">
                                  <p:stCondLst>
                                    <p:cond delay="500"/>
                                  </p:stCondLst>
                                  <p:childTnLst>
                                    <p:set>
                                      <p:cBhvr>
                                        <p:cTn id="40" dur="1" fill="hold">
                                          <p:stCondLst>
                                            <p:cond delay="0"/>
                                          </p:stCondLst>
                                        </p:cTn>
                                        <p:tgtEl>
                                          <p:spTgt spid="38"/>
                                        </p:tgtEl>
                                        <p:attrNameLst>
                                          <p:attrName>style.visibility</p:attrName>
                                        </p:attrNameLst>
                                      </p:cBhvr>
                                      <p:to>
                                        <p:strVal val="visible"/>
                                      </p:to>
                                    </p:set>
                                    <p:animEffect transition="in" filter="fade">
                                      <p:cBhvr>
                                        <p:cTn id="4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2AC2C1-7743-C44B-A46E-01C1B8679308}"/>
              </a:ext>
            </a:extLst>
          </p:cNvPr>
          <p:cNvSpPr>
            <a:spLocks noGrp="1"/>
          </p:cNvSpPr>
          <p:nvPr>
            <p:ph type="body" sz="quarter" idx="10"/>
          </p:nvPr>
        </p:nvSpPr>
        <p:spPr>
          <a:xfrm>
            <a:off x="274638" y="1212850"/>
            <a:ext cx="11887200" cy="3462486"/>
          </a:xfrm>
        </p:spPr>
        <p:txBody>
          <a:bodyPr/>
          <a:lstStyle/>
          <a:p>
            <a:pPr>
              <a:buFont typeface="Wingdings" panose="05000000000000000000" pitchFamily="2" charset="2"/>
              <a:buChar char="§"/>
            </a:pPr>
            <a:r>
              <a:rPr lang="en-US" dirty="0">
                <a:latin typeface="Calibri (Body)"/>
              </a:rPr>
              <a:t>Cross platform JavaScript runtime</a:t>
            </a:r>
          </a:p>
          <a:p>
            <a:pPr lvl="1">
              <a:buFont typeface="Wingdings" panose="05000000000000000000" pitchFamily="2" charset="2"/>
              <a:buChar char="ü"/>
            </a:pPr>
            <a:r>
              <a:rPr lang="en-US" dirty="0">
                <a:latin typeface="Calibri (Body)"/>
              </a:rPr>
              <a:t>Similar to .NET Framework is a runtime for C# based projects</a:t>
            </a:r>
          </a:p>
          <a:p>
            <a:pPr lvl="1">
              <a:buFont typeface="Wingdings" panose="05000000000000000000" pitchFamily="2" charset="2"/>
              <a:buChar char="ü"/>
            </a:pPr>
            <a:r>
              <a:rPr lang="en-US" dirty="0">
                <a:latin typeface="Calibri (Body)"/>
              </a:rPr>
              <a:t>Used to execute JavaScript on the desktop / server / devices</a:t>
            </a:r>
          </a:p>
          <a:p>
            <a:pPr lvl="1">
              <a:buFont typeface="Wingdings" panose="05000000000000000000" pitchFamily="2" charset="2"/>
              <a:buChar char="ü"/>
            </a:pPr>
            <a:r>
              <a:rPr lang="en-US" dirty="0">
                <a:latin typeface="Calibri (Body)"/>
              </a:rPr>
              <a:t>API wrapper to Chromes V8 JavaScript engine</a:t>
            </a:r>
          </a:p>
          <a:p>
            <a:pPr>
              <a:buFont typeface="Wingdings" panose="05000000000000000000" pitchFamily="2" charset="2"/>
              <a:buChar char="§"/>
            </a:pPr>
            <a:endParaRPr lang="en-US" dirty="0">
              <a:latin typeface="Calibri (Body)"/>
            </a:endParaRPr>
          </a:p>
          <a:p>
            <a:pPr>
              <a:buFont typeface="Wingdings" panose="05000000000000000000" pitchFamily="2" charset="2"/>
              <a:buChar char="§"/>
            </a:pPr>
            <a:r>
              <a:rPr lang="en-US" dirty="0">
                <a:latin typeface="Calibri (Body)"/>
              </a:rPr>
              <a:t>SPFx’s open-source tooling is built on Node.js</a:t>
            </a:r>
          </a:p>
          <a:p>
            <a:pPr>
              <a:buFont typeface="Wingdings" panose="05000000000000000000" pitchFamily="2" charset="2"/>
              <a:buChar char="§"/>
            </a:pPr>
            <a:endParaRPr lang="en-US" dirty="0">
              <a:latin typeface="Calibri (Body)"/>
            </a:endParaRPr>
          </a:p>
          <a:p>
            <a:pPr>
              <a:buFont typeface="Wingdings" panose="05000000000000000000" pitchFamily="2" charset="2"/>
              <a:buChar char="§"/>
            </a:pPr>
            <a:r>
              <a:rPr lang="en-US" dirty="0">
                <a:latin typeface="Calibri (Body)"/>
              </a:rPr>
              <a:t>SPFx supports Node.js LTS v12.* </a:t>
            </a:r>
          </a:p>
          <a:p>
            <a:pPr>
              <a:buFont typeface="Wingdings" panose="05000000000000000000" pitchFamily="2" charset="2"/>
              <a:buChar char="§"/>
            </a:pPr>
            <a:r>
              <a:rPr lang="en-US" dirty="0">
                <a:latin typeface="Calibri (Body)"/>
              </a:rPr>
              <a:t>LTS: Long term support</a:t>
            </a:r>
          </a:p>
        </p:txBody>
      </p:sp>
      <p:sp>
        <p:nvSpPr>
          <p:cNvPr id="3" name="Title 2">
            <a:extLst>
              <a:ext uri="{FF2B5EF4-FFF2-40B4-BE49-F238E27FC236}">
                <a16:creationId xmlns:a16="http://schemas.microsoft.com/office/drawing/2014/main" id="{1FB8A5DC-BC39-244C-9FCB-F55947AF85BF}"/>
              </a:ext>
            </a:extLst>
          </p:cNvPr>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Node.js - Runtime</a:t>
            </a:r>
          </a:p>
        </p:txBody>
      </p:sp>
      <p:pic>
        <p:nvPicPr>
          <p:cNvPr id="4" name="Picture 3">
            <a:extLst>
              <a:ext uri="{FF2B5EF4-FFF2-40B4-BE49-F238E27FC236}">
                <a16:creationId xmlns:a16="http://schemas.microsoft.com/office/drawing/2014/main" id="{EC484D50-6B5A-0E40-A16A-DF5E8AA9BC5D}"/>
              </a:ext>
            </a:extLst>
          </p:cNvPr>
          <p:cNvPicPr>
            <a:picLocks noChangeAspect="1"/>
          </p:cNvPicPr>
          <p:nvPr/>
        </p:nvPicPr>
        <p:blipFill>
          <a:blip r:embed="rId2"/>
          <a:stretch>
            <a:fillRect/>
          </a:stretch>
        </p:blipFill>
        <p:spPr>
          <a:xfrm>
            <a:off x="9851573" y="4685904"/>
            <a:ext cx="2310265" cy="1415241"/>
          </a:xfrm>
          <a:prstGeom prst="rect">
            <a:avLst/>
          </a:prstGeom>
        </p:spPr>
      </p:pic>
      <p:sp>
        <p:nvSpPr>
          <p:cNvPr id="5" name="Rectangle 4">
            <a:extLst>
              <a:ext uri="{FF2B5EF4-FFF2-40B4-BE49-F238E27FC236}">
                <a16:creationId xmlns:a16="http://schemas.microsoft.com/office/drawing/2014/main" id="{6C1E6618-CF81-9141-BA69-DB1DCF116137}"/>
              </a:ext>
            </a:extLst>
          </p:cNvPr>
          <p:cNvSpPr/>
          <p:nvPr/>
        </p:nvSpPr>
        <p:spPr>
          <a:xfrm>
            <a:off x="9956578" y="6312894"/>
            <a:ext cx="2100254" cy="369332"/>
          </a:xfrm>
          <a:prstGeom prst="rect">
            <a:avLst/>
          </a:prstGeom>
        </p:spPr>
        <p:txBody>
          <a:bodyPr wrap="none">
            <a:spAutoFit/>
          </a:bodyPr>
          <a:lstStyle/>
          <a:p>
            <a:pPr algn="ctr"/>
            <a:r>
              <a:rPr lang="fi-FI" dirty="0">
                <a:hlinkClick r:id="rId3"/>
              </a:rPr>
              <a:t>https://nodejs.org/</a:t>
            </a:r>
            <a:endParaRPr lang="fi-FI" dirty="0"/>
          </a:p>
        </p:txBody>
      </p:sp>
      <p:sp>
        <p:nvSpPr>
          <p:cNvPr id="8" name="TextBox 7">
            <a:extLst>
              <a:ext uri="{FF2B5EF4-FFF2-40B4-BE49-F238E27FC236}">
                <a16:creationId xmlns:a16="http://schemas.microsoft.com/office/drawing/2014/main" id="{E7BA1CA6-60C0-49BE-8741-3B7B7856AD79}"/>
              </a:ext>
            </a:extLst>
          </p:cNvPr>
          <p:cNvSpPr txBox="1"/>
          <p:nvPr/>
        </p:nvSpPr>
        <p:spPr>
          <a:xfrm>
            <a:off x="379643" y="5020232"/>
            <a:ext cx="7796948" cy="1477328"/>
          </a:xfrm>
          <a:prstGeom prst="rect">
            <a:avLst/>
          </a:prstGeom>
          <a:solidFill>
            <a:srgbClr val="D6F4FE"/>
          </a:solidFill>
        </p:spPr>
        <p:txBody>
          <a:bodyPr wrap="square">
            <a:spAutoFit/>
          </a:bodyPr>
          <a:lstStyle/>
          <a:p>
            <a:r>
              <a:rPr lang="en-GB" dirty="0"/>
              <a:t>The SharePoint Framework v1.12 is supported on the following Node.js versions:</a:t>
            </a:r>
          </a:p>
          <a:p>
            <a:endParaRPr lang="en-GB" dirty="0"/>
          </a:p>
          <a:p>
            <a:r>
              <a:rPr lang="en-GB" dirty="0"/>
              <a:t>Node.js v10 (Dubnium)</a:t>
            </a:r>
          </a:p>
          <a:p>
            <a:r>
              <a:rPr lang="en-GB" dirty="0"/>
              <a:t>Node.js v12 (Erbium)</a:t>
            </a:r>
          </a:p>
        </p:txBody>
      </p:sp>
    </p:spTree>
    <p:extLst>
      <p:ext uri="{BB962C8B-B14F-4D97-AF65-F5344CB8AC3E}">
        <p14:creationId xmlns:p14="http://schemas.microsoft.com/office/powerpoint/2010/main" val="246218909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6204A8D-57A9-EA4F-A26E-B5BB969BD16F}"/>
              </a:ext>
            </a:extLst>
          </p:cNvPr>
          <p:cNvSpPr>
            <a:spLocks noGrp="1"/>
          </p:cNvSpPr>
          <p:nvPr>
            <p:ph type="body" sz="quarter" idx="10"/>
          </p:nvPr>
        </p:nvSpPr>
        <p:spPr>
          <a:xfrm>
            <a:off x="274638" y="1212850"/>
            <a:ext cx="11887200" cy="2649956"/>
          </a:xfrm>
        </p:spPr>
        <p:txBody>
          <a:bodyPr/>
          <a:lstStyle/>
          <a:p>
            <a:pPr>
              <a:buFont typeface="Wingdings" panose="05000000000000000000" pitchFamily="2" charset="2"/>
              <a:buChar char="§"/>
            </a:pPr>
            <a:r>
              <a:rPr lang="en-US" dirty="0">
                <a:latin typeface="Calibri (Body)"/>
              </a:rPr>
              <a:t>NPM is a package manager for Node.js based projects</a:t>
            </a:r>
          </a:p>
          <a:p>
            <a:pPr lvl="1">
              <a:buFont typeface="Wingdings" panose="05000000000000000000" pitchFamily="2" charset="2"/>
              <a:buChar char="ü"/>
            </a:pPr>
            <a:r>
              <a:rPr lang="en-US" dirty="0">
                <a:latin typeface="Calibri (Body)"/>
              </a:rPr>
              <a:t>Similar to NuGet that is the .NET Framework package manager</a:t>
            </a:r>
          </a:p>
          <a:p>
            <a:pPr>
              <a:buFont typeface="Wingdings" panose="05000000000000000000" pitchFamily="2" charset="2"/>
              <a:buChar char="§"/>
            </a:pPr>
            <a:endParaRPr lang="en-US" dirty="0">
              <a:latin typeface="Calibri (Body)"/>
            </a:endParaRPr>
          </a:p>
          <a:p>
            <a:pPr>
              <a:buFont typeface="Wingdings" panose="05000000000000000000" pitchFamily="2" charset="2"/>
              <a:buChar char="§"/>
            </a:pPr>
            <a:r>
              <a:rPr lang="en-US" dirty="0">
                <a:latin typeface="Calibri (Body)"/>
              </a:rPr>
              <a:t>Client tool used to acquire packages from the NPM registry: </a:t>
            </a:r>
            <a:r>
              <a:rPr lang="en-US" dirty="0">
                <a:latin typeface="Calibri (Body)"/>
                <a:hlinkClick r:id="rId2"/>
              </a:rPr>
              <a:t>https://www.npmjs.com</a:t>
            </a:r>
            <a:r>
              <a:rPr lang="en-US" dirty="0">
                <a:latin typeface="Calibri (Body)"/>
              </a:rPr>
              <a:t> </a:t>
            </a:r>
          </a:p>
          <a:p>
            <a:pPr lvl="1">
              <a:buFont typeface="Wingdings" panose="05000000000000000000" pitchFamily="2" charset="2"/>
              <a:buChar char="ü"/>
            </a:pPr>
            <a:r>
              <a:rPr lang="en-US" dirty="0">
                <a:latin typeface="Calibri (Body)"/>
              </a:rPr>
              <a:t>Similar to NuGet that’s the client tool for the NuGet registry: </a:t>
            </a:r>
            <a:r>
              <a:rPr lang="en-US" dirty="0">
                <a:latin typeface="Calibri (Body)"/>
                <a:hlinkClick r:id="rId3"/>
              </a:rPr>
              <a:t>https://www.nuget.org</a:t>
            </a:r>
            <a:r>
              <a:rPr lang="en-US" dirty="0">
                <a:latin typeface="Calibri (Body)"/>
              </a:rPr>
              <a:t> </a:t>
            </a:r>
          </a:p>
          <a:p>
            <a:pPr lvl="1">
              <a:buFont typeface="Wingdings" panose="05000000000000000000" pitchFamily="2" charset="2"/>
              <a:buChar char="§"/>
            </a:pPr>
            <a:endParaRPr lang="en-US" dirty="0">
              <a:latin typeface="Calibri (Body)"/>
            </a:endParaRPr>
          </a:p>
          <a:p>
            <a:pPr>
              <a:buFont typeface="Wingdings" panose="05000000000000000000" pitchFamily="2" charset="2"/>
              <a:buChar char="§"/>
            </a:pPr>
            <a:r>
              <a:rPr lang="en-US" dirty="0">
                <a:latin typeface="Calibri (Body)"/>
              </a:rPr>
              <a:t>Included with the default Node.js install</a:t>
            </a:r>
          </a:p>
        </p:txBody>
      </p:sp>
      <p:sp>
        <p:nvSpPr>
          <p:cNvPr id="2" name="Title 1"/>
          <p:cNvSpPr>
            <a:spLocks noGrp="1"/>
          </p:cNvSpPr>
          <p:nvPr>
            <p:ph type="title"/>
          </p:nvPr>
        </p:nvSpPr>
        <p:spPr>
          <a:xfrm>
            <a:off x="587838" y="198726"/>
            <a:ext cx="11574000" cy="443198"/>
          </a:xfrm>
        </p:spPr>
        <p:txBody>
          <a:bodyPr/>
          <a:lstStyle/>
          <a:p>
            <a:r>
              <a:rPr lang="en-US" sz="3200" dirty="0">
                <a:latin typeface="Calibri" panose="020F0502020204030204" pitchFamily="34" charset="0"/>
                <a:cs typeface="Calibri" panose="020F0502020204030204" pitchFamily="34" charset="0"/>
              </a:rPr>
              <a:t>NPM – Node Package Manager</a:t>
            </a:r>
            <a:endParaRPr lang="fi-FI" sz="3200" dirty="0">
              <a:latin typeface="Calibri" panose="020F0502020204030204" pitchFamily="34" charset="0"/>
              <a:cs typeface="Calibri" panose="020F0502020204030204" pitchFamily="34" charset="0"/>
            </a:endParaRPr>
          </a:p>
        </p:txBody>
      </p:sp>
      <p:pic>
        <p:nvPicPr>
          <p:cNvPr id="4" name="Picture 4" descr="https://upload.wikimedia.org/wikipedia/commons/thumb/d/db/Npm-logo.svg/320px-Npm-logo.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2629" y="5447856"/>
            <a:ext cx="2132387" cy="8263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9612687" y="6333717"/>
            <a:ext cx="2672270" cy="369332"/>
          </a:xfrm>
          <a:prstGeom prst="rect">
            <a:avLst/>
          </a:prstGeom>
        </p:spPr>
        <p:txBody>
          <a:bodyPr wrap="none">
            <a:spAutoFit/>
          </a:bodyPr>
          <a:lstStyle/>
          <a:p>
            <a:pPr algn="ctr"/>
            <a:r>
              <a:rPr lang="fi-FI" dirty="0">
                <a:hlinkClick r:id="rId2"/>
              </a:rPr>
              <a:t>https://www.npmjs.com</a:t>
            </a:r>
            <a:r>
              <a:rPr lang="fi-FI" dirty="0"/>
              <a:t> </a:t>
            </a:r>
          </a:p>
        </p:txBody>
      </p:sp>
    </p:spTree>
    <p:extLst>
      <p:ext uri="{BB962C8B-B14F-4D97-AF65-F5344CB8AC3E}">
        <p14:creationId xmlns:p14="http://schemas.microsoft.com/office/powerpoint/2010/main" val="220529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62170ACF-777C-B342-A28C-86C86793F29C}"/>
              </a:ext>
            </a:extLst>
          </p:cNvPr>
          <p:cNvSpPr>
            <a:spLocks noGrp="1"/>
          </p:cNvSpPr>
          <p:nvPr>
            <p:ph type="body" sz="quarter" idx="10"/>
          </p:nvPr>
        </p:nvSpPr>
        <p:spPr>
          <a:xfrm>
            <a:off x="587838" y="1451429"/>
            <a:ext cx="11574000" cy="4125425"/>
          </a:xfrm>
        </p:spPr>
        <p:txBody>
          <a:bodyPr/>
          <a:lstStyle/>
          <a:p>
            <a:pPr>
              <a:lnSpc>
                <a:spcPct val="140000"/>
              </a:lnSpc>
              <a:buFont typeface="Wingdings" panose="05000000000000000000" pitchFamily="2" charset="2"/>
              <a:buChar char="ü"/>
            </a:pPr>
            <a:r>
              <a:rPr lang="en-US" dirty="0">
                <a:latin typeface="Calibri (Body)"/>
              </a:rPr>
              <a:t>Scaffolding engine that executes generators</a:t>
            </a:r>
          </a:p>
          <a:p>
            <a:pPr>
              <a:lnSpc>
                <a:spcPct val="140000"/>
              </a:lnSpc>
              <a:buFont typeface="Wingdings" panose="05000000000000000000" pitchFamily="2" charset="2"/>
              <a:buChar char="ü"/>
            </a:pPr>
            <a:r>
              <a:rPr lang="en-US" dirty="0">
                <a:latin typeface="Calibri (Body)"/>
              </a:rPr>
              <a:t>Generators prompt user with questions</a:t>
            </a:r>
          </a:p>
          <a:p>
            <a:pPr>
              <a:lnSpc>
                <a:spcPct val="140000"/>
              </a:lnSpc>
              <a:buFont typeface="Wingdings" panose="05000000000000000000" pitchFamily="2" charset="2"/>
              <a:buChar char="ü"/>
            </a:pPr>
            <a:r>
              <a:rPr lang="en-US" dirty="0">
                <a:latin typeface="Calibri (Body)"/>
              </a:rPr>
              <a:t>Generates project scaffolding (folders &amp; files) </a:t>
            </a:r>
            <a:br>
              <a:rPr lang="en-US" dirty="0">
                <a:latin typeface="Calibri (Body)"/>
              </a:rPr>
            </a:br>
            <a:r>
              <a:rPr lang="en-US" dirty="0">
                <a:latin typeface="Calibri (Body)"/>
              </a:rPr>
              <a:t>for projects</a:t>
            </a:r>
          </a:p>
          <a:p>
            <a:pPr>
              <a:lnSpc>
                <a:spcPct val="140000"/>
              </a:lnSpc>
              <a:buFont typeface="Wingdings" panose="05000000000000000000" pitchFamily="2" charset="2"/>
              <a:buChar char="ü"/>
            </a:pPr>
            <a:r>
              <a:rPr lang="en-US" dirty="0">
                <a:latin typeface="Calibri (Body)"/>
              </a:rPr>
              <a:t>Microsoft provides SharePoint Framework generator</a:t>
            </a:r>
          </a:p>
          <a:p>
            <a:pPr>
              <a:lnSpc>
                <a:spcPct val="140000"/>
              </a:lnSpc>
              <a:buFont typeface="Wingdings" panose="05000000000000000000" pitchFamily="2" charset="2"/>
              <a:buChar char="ü"/>
            </a:pPr>
            <a:r>
              <a:rPr lang="en-US" dirty="0">
                <a:latin typeface="Calibri (Body)"/>
              </a:rPr>
              <a:t>Installed on your dev environment with NPM</a:t>
            </a:r>
            <a:endParaRPr lang="fi-FI" dirty="0">
              <a:latin typeface="Calibri (Body)"/>
            </a:endParaRPr>
          </a:p>
          <a:p>
            <a:pPr>
              <a:lnSpc>
                <a:spcPct val="140000"/>
              </a:lnSpc>
              <a:buFont typeface="Wingdings" panose="05000000000000000000" pitchFamily="2" charset="2"/>
              <a:buChar char="ü"/>
            </a:pPr>
            <a:endParaRPr lang="en-US" dirty="0">
              <a:latin typeface="Calibri (Body)"/>
            </a:endParaRPr>
          </a:p>
        </p:txBody>
      </p:sp>
      <p:sp>
        <p:nvSpPr>
          <p:cNvPr id="2" name="Title 1"/>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Yeoman – Project Scaffolding Generator</a:t>
            </a:r>
            <a:endParaRPr lang="fi-FI" sz="32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9756" y="4357492"/>
            <a:ext cx="2362633" cy="2046773"/>
          </a:xfrm>
          <a:prstGeom prst="rect">
            <a:avLst/>
          </a:prstGeom>
        </p:spPr>
      </p:pic>
      <p:sp>
        <p:nvSpPr>
          <p:cNvPr id="8" name="Text Placeholder 4"/>
          <p:cNvSpPr txBox="1">
            <a:spLocks/>
          </p:cNvSpPr>
          <p:nvPr/>
        </p:nvSpPr>
        <p:spPr>
          <a:xfrm>
            <a:off x="274638" y="2781838"/>
            <a:ext cx="11887200" cy="2523768"/>
          </a:xfrm>
          <a:prstGeom prst="rect">
            <a:avLst/>
          </a:prstGeom>
        </p:spPr>
        <p:txBody>
          <a:bodyPr vert="horz" lIns="91440" tIns="45720" rIns="182880" bIns="45720"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lgn="l">
              <a:lnSpc>
                <a:spcPct val="90000"/>
              </a:lnSpc>
              <a:spcBef>
                <a:spcPct val="20000"/>
              </a:spcBef>
              <a:buSzPct val="90000"/>
              <a:buFont typeface="Arial" pitchFamily="34" charset="0"/>
              <a:buChar char="•"/>
            </a:pPr>
            <a:endParaRPr lang="fi-FI" sz="4000" dirty="0">
              <a:gradFill>
                <a:gsLst>
                  <a:gs pos="92515">
                    <a:srgbClr val="262626"/>
                  </a:gs>
                  <a:gs pos="75000">
                    <a:srgbClr val="262626"/>
                  </a:gs>
                </a:gsLst>
                <a:lin ang="5400000" scaled="0"/>
              </a:gradFill>
              <a:latin typeface="+mj-lt"/>
            </a:endParaRPr>
          </a:p>
        </p:txBody>
      </p:sp>
      <p:sp>
        <p:nvSpPr>
          <p:cNvPr id="7" name="Rectangle 6"/>
          <p:cNvSpPr/>
          <p:nvPr/>
        </p:nvSpPr>
        <p:spPr>
          <a:xfrm>
            <a:off x="9920544" y="6365446"/>
            <a:ext cx="1951625" cy="369332"/>
          </a:xfrm>
          <a:prstGeom prst="rect">
            <a:avLst/>
          </a:prstGeom>
        </p:spPr>
        <p:txBody>
          <a:bodyPr wrap="none">
            <a:spAutoFit/>
          </a:bodyPr>
          <a:lstStyle/>
          <a:p>
            <a:pPr algn="ctr"/>
            <a:r>
              <a:rPr lang="fi-FI" dirty="0">
                <a:hlinkClick r:id="rId4"/>
              </a:rPr>
              <a:t>http://yeoman.io</a:t>
            </a:r>
            <a:r>
              <a:rPr lang="fi-FI" dirty="0"/>
              <a:t> </a:t>
            </a:r>
          </a:p>
        </p:txBody>
      </p:sp>
      <p:sp>
        <p:nvSpPr>
          <p:cNvPr id="15" name="Rectangle 2">
            <a:extLst>
              <a:ext uri="{FF2B5EF4-FFF2-40B4-BE49-F238E27FC236}">
                <a16:creationId xmlns:a16="http://schemas.microsoft.com/office/drawing/2014/main" id="{F34728EF-F7FD-8C47-8FF6-E84F085F43CC}"/>
              </a:ext>
            </a:extLst>
          </p:cNvPr>
          <p:cNvSpPr>
            <a:spLocks noChangeArrowheads="1"/>
          </p:cNvSpPr>
          <p:nvPr/>
        </p:nvSpPr>
        <p:spPr bwMode="auto">
          <a:xfrm>
            <a:off x="464400" y="5234092"/>
            <a:ext cx="8749906" cy="956773"/>
          </a:xfrm>
          <a:prstGeom prst="rect">
            <a:avLst/>
          </a:prstGeom>
          <a:solidFill>
            <a:schemeClr val="tx2"/>
          </a:solidFill>
          <a:ln>
            <a:noFill/>
          </a:ln>
          <a:effec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a:solidFill>
                  <a:schemeClr val="bg1"/>
                </a:solidFill>
                <a:latin typeface="Consolas" panose="020B0609020204030204" pitchFamily="49" charset="0"/>
                <a:cs typeface="Times New Roman" panose="02020603050405020304" pitchFamily="18" charset="0"/>
              </a:rPr>
              <a:t>npm install -g </a:t>
            </a:r>
            <a:r>
              <a:rPr lang="sv-SE" altLang="en-US" sz="2400" dirty="0" err="1">
                <a:solidFill>
                  <a:schemeClr val="bg1"/>
                </a:solidFill>
                <a:latin typeface="Consolas" panose="020B0609020204030204" pitchFamily="49" charset="0"/>
                <a:cs typeface="Times New Roman" panose="02020603050405020304" pitchFamily="18" charset="0"/>
              </a:rPr>
              <a:t>yo</a:t>
            </a:r>
            <a:endParaRPr lang="sv-SE" altLang="en-US" sz="2400" u="sng" dirty="0">
              <a:solidFill>
                <a:schemeClr val="bg1"/>
              </a:solidFill>
              <a:latin typeface="Consolas" panose="020B0609020204030204" pitchFamily="49" charset="0"/>
              <a:cs typeface="Times New Roman" panose="02020603050405020304" pitchFamily="18" charset="0"/>
            </a:endParaRPr>
          </a:p>
          <a:p>
            <a:pPr defTabSz="914400" eaLnBrk="0" fontAlgn="base" hangingPunct="0">
              <a:spcBef>
                <a:spcPct val="0"/>
              </a:spcBef>
              <a:spcAft>
                <a:spcPct val="0"/>
              </a:spcAft>
            </a:pPr>
            <a:r>
              <a:rPr lang="sv-SE" altLang="en-US" sz="2400" u="sng" dirty="0" err="1">
                <a:solidFill>
                  <a:schemeClr val="bg1"/>
                </a:solidFill>
                <a:latin typeface="Consolas" panose="020B0609020204030204" pitchFamily="49" charset="0"/>
                <a:cs typeface="Times New Roman" panose="02020603050405020304" pitchFamily="18" charset="0"/>
              </a:rPr>
              <a:t>npm</a:t>
            </a:r>
            <a:r>
              <a:rPr lang="sv-SE" altLang="en-US" sz="2400" u="sng" dirty="0">
                <a:solidFill>
                  <a:schemeClr val="bg1"/>
                </a:solidFill>
                <a:latin typeface="Consolas" panose="020B0609020204030204" pitchFamily="49" charset="0"/>
                <a:cs typeface="Times New Roman" panose="02020603050405020304" pitchFamily="18" charset="0"/>
              </a:rPr>
              <a:t> </a:t>
            </a:r>
            <a:r>
              <a:rPr lang="sv-SE" altLang="en-US" sz="2400" u="sng" dirty="0" err="1">
                <a:solidFill>
                  <a:schemeClr val="bg1"/>
                </a:solidFill>
                <a:latin typeface="Consolas" panose="020B0609020204030204" pitchFamily="49" charset="0"/>
                <a:cs typeface="Times New Roman" panose="02020603050405020304" pitchFamily="18" charset="0"/>
              </a:rPr>
              <a:t>install</a:t>
            </a:r>
            <a:r>
              <a:rPr lang="sv-SE" altLang="en-US" sz="2400" u="sng" dirty="0">
                <a:solidFill>
                  <a:schemeClr val="bg1"/>
                </a:solidFill>
                <a:latin typeface="Consolas" panose="020B0609020204030204" pitchFamily="49" charset="0"/>
                <a:cs typeface="Times New Roman" panose="02020603050405020304" pitchFamily="18" charset="0"/>
              </a:rPr>
              <a:t> -g @</a:t>
            </a:r>
            <a:r>
              <a:rPr lang="sv-SE" altLang="en-US" sz="2400" u="sng" dirty="0" err="1">
                <a:solidFill>
                  <a:schemeClr val="bg1"/>
                </a:solidFill>
                <a:latin typeface="Consolas" panose="020B0609020204030204" pitchFamily="49" charset="0"/>
                <a:cs typeface="Times New Roman" panose="02020603050405020304" pitchFamily="18" charset="0"/>
              </a:rPr>
              <a:t>microsoft</a:t>
            </a:r>
            <a:r>
              <a:rPr lang="sv-SE" altLang="en-US" sz="2400" u="sng" dirty="0">
                <a:solidFill>
                  <a:schemeClr val="bg1"/>
                </a:solidFill>
                <a:latin typeface="Consolas" panose="020B0609020204030204" pitchFamily="49" charset="0"/>
                <a:cs typeface="Times New Roman" panose="02020603050405020304" pitchFamily="18" charset="0"/>
              </a:rPr>
              <a:t>/gene</a:t>
            </a:r>
            <a:r>
              <a:rPr lang="sv-SE" altLang="en-US" sz="2400" dirty="0">
                <a:solidFill>
                  <a:schemeClr val="bg1"/>
                </a:solidFill>
                <a:latin typeface="Consolas" panose="020B0609020204030204" pitchFamily="49" charset="0"/>
                <a:cs typeface="Times New Roman" panose="02020603050405020304" pitchFamily="18" charset="0"/>
              </a:rPr>
              <a:t>rator-</a:t>
            </a:r>
            <a:r>
              <a:rPr lang="sv-SE" altLang="en-US" sz="2400" dirty="0" err="1">
                <a:solidFill>
                  <a:schemeClr val="bg1"/>
                </a:solidFill>
                <a:latin typeface="Consolas" panose="020B0609020204030204" pitchFamily="49" charset="0"/>
                <a:cs typeface="Times New Roman" panose="02020603050405020304" pitchFamily="18" charset="0"/>
              </a:rPr>
              <a:t>sharepoint</a:t>
            </a:r>
            <a:endParaRPr lang="sv-SE" altLang="en-US" sz="2400" dirty="0">
              <a:solidFill>
                <a:schemeClr val="bg1"/>
              </a:solidFill>
              <a:latin typeface="Consolas" panose="020B0609020204030204" pitchFamily="49" charset="0"/>
              <a:cs typeface="Times New Roman" panose="02020603050405020304" pitchFamily="18" charset="0"/>
            </a:endParaRPr>
          </a:p>
        </p:txBody>
      </p:sp>
    </p:spTree>
    <p:extLst>
      <p:ext uri="{BB962C8B-B14F-4D97-AF65-F5344CB8AC3E}">
        <p14:creationId xmlns:p14="http://schemas.microsoft.com/office/powerpoint/2010/main" val="14015164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5381386-5852-4946-B49E-C43E71BE2505}"/>
              </a:ext>
            </a:extLst>
          </p:cNvPr>
          <p:cNvSpPr>
            <a:spLocks noGrp="1"/>
          </p:cNvSpPr>
          <p:nvPr>
            <p:ph type="body" sz="quarter" idx="10"/>
          </p:nvPr>
        </p:nvSpPr>
        <p:spPr>
          <a:xfrm>
            <a:off x="274638" y="1212850"/>
            <a:ext cx="11887200" cy="4420890"/>
          </a:xfrm>
        </p:spPr>
        <p:txBody>
          <a:bodyPr/>
          <a:lstStyle/>
          <a:p>
            <a:pPr>
              <a:lnSpc>
                <a:spcPct val="140000"/>
              </a:lnSpc>
              <a:buFont typeface="Wingdings" panose="05000000000000000000" pitchFamily="2" charset="2"/>
              <a:buChar char="§"/>
            </a:pPr>
            <a:r>
              <a:rPr lang="en-US" dirty="0">
                <a:latin typeface="Calibri (Body)"/>
              </a:rPr>
              <a:t>Gulp is a task runner for projects</a:t>
            </a:r>
          </a:p>
          <a:p>
            <a:pPr lvl="1">
              <a:lnSpc>
                <a:spcPct val="140000"/>
              </a:lnSpc>
              <a:buFont typeface="Wingdings" panose="05000000000000000000" pitchFamily="2" charset="2"/>
              <a:buChar char="ü"/>
            </a:pPr>
            <a:r>
              <a:rPr lang="en-US" dirty="0">
                <a:latin typeface="Calibri (Body)"/>
              </a:rPr>
              <a:t>Similar to </a:t>
            </a:r>
            <a:r>
              <a:rPr lang="en-US" dirty="0" err="1">
                <a:latin typeface="Calibri (Body)"/>
              </a:rPr>
              <a:t>MSBuild</a:t>
            </a:r>
            <a:r>
              <a:rPr lang="en-US" dirty="0">
                <a:latin typeface="Calibri (Body)"/>
              </a:rPr>
              <a:t> that is the .NET Framework task runner</a:t>
            </a:r>
          </a:p>
          <a:p>
            <a:pPr>
              <a:lnSpc>
                <a:spcPct val="140000"/>
              </a:lnSpc>
              <a:buFont typeface="Wingdings" panose="05000000000000000000" pitchFamily="2" charset="2"/>
              <a:buChar char="§"/>
            </a:pPr>
            <a:r>
              <a:rPr lang="en-US" dirty="0">
                <a:latin typeface="Calibri (Body)"/>
              </a:rPr>
              <a:t>Tasks are defined with JavaScript</a:t>
            </a:r>
          </a:p>
          <a:p>
            <a:pPr lvl="1">
              <a:lnSpc>
                <a:spcPct val="140000"/>
              </a:lnSpc>
              <a:buFont typeface="Wingdings" panose="05000000000000000000" pitchFamily="2" charset="2"/>
              <a:buChar char="ü"/>
            </a:pPr>
            <a:r>
              <a:rPr lang="en-US" dirty="0">
                <a:latin typeface="Calibri (Body)"/>
              </a:rPr>
              <a:t>Similar to </a:t>
            </a:r>
            <a:r>
              <a:rPr lang="en-US" dirty="0" err="1">
                <a:latin typeface="Calibri (Body)"/>
              </a:rPr>
              <a:t>MSBuild</a:t>
            </a:r>
            <a:r>
              <a:rPr lang="en-US" dirty="0">
                <a:latin typeface="Calibri (Body)"/>
              </a:rPr>
              <a:t> tasks defined in XML</a:t>
            </a:r>
          </a:p>
          <a:p>
            <a:pPr>
              <a:lnSpc>
                <a:spcPct val="140000"/>
              </a:lnSpc>
              <a:buFont typeface="Wingdings" panose="05000000000000000000" pitchFamily="2" charset="2"/>
              <a:buChar char="§"/>
            </a:pPr>
            <a:r>
              <a:rPr lang="en-US" dirty="0">
                <a:latin typeface="Calibri (Body)"/>
              </a:rPr>
              <a:t>Performs common tasks: compile, package, </a:t>
            </a:r>
            <a:br>
              <a:rPr lang="en-US" dirty="0">
                <a:latin typeface="Calibri (Body)"/>
              </a:rPr>
            </a:br>
            <a:r>
              <a:rPr lang="en-US" dirty="0">
                <a:latin typeface="Calibri (Body)"/>
              </a:rPr>
              <a:t>start test process, etc.</a:t>
            </a:r>
          </a:p>
          <a:p>
            <a:pPr>
              <a:lnSpc>
                <a:spcPct val="140000"/>
              </a:lnSpc>
              <a:buFont typeface="Wingdings" panose="05000000000000000000" pitchFamily="2" charset="2"/>
              <a:buChar char="§"/>
            </a:pPr>
            <a:r>
              <a:rPr lang="en-US" dirty="0">
                <a:latin typeface="Calibri (Body)"/>
              </a:rPr>
              <a:t>Microsoft has created all required tasks</a:t>
            </a:r>
          </a:p>
          <a:p>
            <a:pPr>
              <a:lnSpc>
                <a:spcPct val="140000"/>
              </a:lnSpc>
            </a:pPr>
            <a:endParaRPr lang="en-US" dirty="0">
              <a:latin typeface="Calibri (Body)"/>
            </a:endParaRPr>
          </a:p>
        </p:txBody>
      </p:sp>
      <p:sp>
        <p:nvSpPr>
          <p:cNvPr id="2" name="Title 1"/>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Gulp – Task Runner</a:t>
            </a:r>
            <a:endParaRPr lang="fi-FI" sz="32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3"/>
          <a:stretch>
            <a:fillRect/>
          </a:stretch>
        </p:blipFill>
        <p:spPr>
          <a:xfrm>
            <a:off x="10622910" y="4388450"/>
            <a:ext cx="816224" cy="1834311"/>
          </a:xfrm>
          <a:prstGeom prst="rect">
            <a:avLst/>
          </a:prstGeom>
        </p:spPr>
      </p:pic>
      <p:sp>
        <p:nvSpPr>
          <p:cNvPr id="11" name="Text Placeholder 4"/>
          <p:cNvSpPr txBox="1">
            <a:spLocks/>
          </p:cNvSpPr>
          <p:nvPr/>
        </p:nvSpPr>
        <p:spPr>
          <a:xfrm>
            <a:off x="274638" y="2781838"/>
            <a:ext cx="11887200" cy="2523768"/>
          </a:xfrm>
          <a:prstGeom prst="rect">
            <a:avLst/>
          </a:prstGeom>
        </p:spPr>
        <p:txBody>
          <a:bodyPr vert="horz" lIns="91440" tIns="45720" rIns="182880" bIns="45720"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lgn="l">
              <a:lnSpc>
                <a:spcPct val="90000"/>
              </a:lnSpc>
              <a:spcBef>
                <a:spcPct val="20000"/>
              </a:spcBef>
              <a:buSzPct val="90000"/>
              <a:buFont typeface="Arial" pitchFamily="34" charset="0"/>
              <a:buChar char="•"/>
            </a:pPr>
            <a:endParaRPr lang="en-US" sz="4000" dirty="0">
              <a:gradFill>
                <a:gsLst>
                  <a:gs pos="92515">
                    <a:srgbClr val="262626"/>
                  </a:gs>
                  <a:gs pos="75000">
                    <a:srgbClr val="262626"/>
                  </a:gs>
                </a:gsLst>
                <a:lin ang="5400000" scaled="0"/>
              </a:gradFill>
              <a:latin typeface="+mj-lt"/>
            </a:endParaRPr>
          </a:p>
        </p:txBody>
      </p:sp>
      <p:sp>
        <p:nvSpPr>
          <p:cNvPr id="3" name="Rectangle 2"/>
          <p:cNvSpPr/>
          <p:nvPr/>
        </p:nvSpPr>
        <p:spPr>
          <a:xfrm>
            <a:off x="10029786" y="6216670"/>
            <a:ext cx="2002471" cy="369332"/>
          </a:xfrm>
          <a:prstGeom prst="rect">
            <a:avLst/>
          </a:prstGeom>
        </p:spPr>
        <p:txBody>
          <a:bodyPr wrap="none">
            <a:spAutoFit/>
          </a:bodyPr>
          <a:lstStyle/>
          <a:p>
            <a:pPr algn="ctr"/>
            <a:r>
              <a:rPr lang="fi-FI" dirty="0">
                <a:hlinkClick r:id="rId4"/>
              </a:rPr>
              <a:t>http://gulpjs.com</a:t>
            </a:r>
            <a:r>
              <a:rPr lang="fi-FI" dirty="0"/>
              <a:t> </a:t>
            </a:r>
          </a:p>
        </p:txBody>
      </p:sp>
      <p:sp>
        <p:nvSpPr>
          <p:cNvPr id="15" name="Rectangle 2">
            <a:extLst>
              <a:ext uri="{FF2B5EF4-FFF2-40B4-BE49-F238E27FC236}">
                <a16:creationId xmlns:a16="http://schemas.microsoft.com/office/drawing/2014/main" id="{4F45946D-B91D-7E4B-BF61-757FB6638C32}"/>
              </a:ext>
            </a:extLst>
          </p:cNvPr>
          <p:cNvSpPr>
            <a:spLocks noChangeArrowheads="1"/>
          </p:cNvSpPr>
          <p:nvPr/>
        </p:nvSpPr>
        <p:spPr bwMode="auto">
          <a:xfrm>
            <a:off x="464400" y="5305605"/>
            <a:ext cx="8749906" cy="587441"/>
          </a:xfrm>
          <a:prstGeom prst="rect">
            <a:avLst/>
          </a:prstGeom>
          <a:solidFill>
            <a:schemeClr val="tx2"/>
          </a:solidFill>
          <a:ln>
            <a:noFill/>
          </a:ln>
          <a:effec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a:solidFill>
                  <a:schemeClr val="bg1"/>
                </a:solidFill>
                <a:latin typeface="Consolas" panose="020B0609020204030204" pitchFamily="49" charset="0"/>
                <a:cs typeface="Times New Roman" panose="02020603050405020304" pitchFamily="18" charset="0"/>
              </a:rPr>
              <a:t>npm install -g </a:t>
            </a:r>
            <a:r>
              <a:rPr lang="sv-SE" altLang="en-US" sz="2400" dirty="0" err="1">
                <a:solidFill>
                  <a:schemeClr val="bg1"/>
                </a:solidFill>
                <a:latin typeface="Consolas" panose="020B0609020204030204" pitchFamily="49" charset="0"/>
                <a:cs typeface="Times New Roman" panose="02020603050405020304" pitchFamily="18" charset="0"/>
              </a:rPr>
              <a:t>gulp</a:t>
            </a:r>
            <a:endParaRPr lang="sv-SE" altLang="en-US" sz="2400" dirty="0">
              <a:solidFill>
                <a:schemeClr val="bg1"/>
              </a:solidFill>
              <a:latin typeface="Consolas" panose="020B0609020204030204" pitchFamily="49" charset="0"/>
              <a:cs typeface="Times New Roman" panose="02020603050405020304" pitchFamily="18" charset="0"/>
            </a:endParaRPr>
          </a:p>
        </p:txBody>
      </p:sp>
    </p:spTree>
    <p:extLst>
      <p:ext uri="{BB962C8B-B14F-4D97-AF65-F5344CB8AC3E}">
        <p14:creationId xmlns:p14="http://schemas.microsoft.com/office/powerpoint/2010/main" val="323734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325847" cy="4143891"/>
          </a:xfrm>
        </p:spPr>
        <p:txBody>
          <a:bodyPr/>
          <a:lstStyle/>
          <a:p>
            <a:pPr>
              <a:lnSpc>
                <a:spcPct val="140000"/>
              </a:lnSpc>
              <a:spcBef>
                <a:spcPts val="0"/>
              </a:spcBef>
              <a:buFont typeface="Wingdings" panose="05000000000000000000" pitchFamily="2" charset="2"/>
              <a:buChar char="§"/>
            </a:pPr>
            <a:r>
              <a:rPr lang="en-US" dirty="0">
                <a:latin typeface="Calibri (Body)"/>
              </a:rPr>
              <a:t>Typed superset of JavaScript</a:t>
            </a:r>
          </a:p>
          <a:p>
            <a:pPr>
              <a:lnSpc>
                <a:spcPct val="140000"/>
              </a:lnSpc>
              <a:spcBef>
                <a:spcPts val="0"/>
              </a:spcBef>
              <a:buFont typeface="Wingdings" panose="05000000000000000000" pitchFamily="2" charset="2"/>
              <a:buChar char="§"/>
            </a:pPr>
            <a:r>
              <a:rPr lang="en-US" dirty="0">
                <a:latin typeface="Calibri (Body)"/>
              </a:rPr>
              <a:t>Compiles to plain JavaScript</a:t>
            </a:r>
          </a:p>
          <a:p>
            <a:pPr>
              <a:lnSpc>
                <a:spcPct val="140000"/>
              </a:lnSpc>
              <a:spcBef>
                <a:spcPts val="0"/>
              </a:spcBef>
              <a:buFont typeface="Wingdings" panose="05000000000000000000" pitchFamily="2" charset="2"/>
              <a:buChar char="§"/>
            </a:pPr>
            <a:r>
              <a:rPr lang="en-US" dirty="0">
                <a:latin typeface="Calibri (Body)"/>
              </a:rPr>
              <a:t>Development language for the base templates in </a:t>
            </a:r>
            <a:br>
              <a:rPr lang="en-US" dirty="0">
                <a:latin typeface="Calibri (Body)"/>
              </a:rPr>
            </a:br>
            <a:r>
              <a:rPr lang="en-US" dirty="0">
                <a:latin typeface="Calibri (Body)"/>
              </a:rPr>
              <a:t>SharePoint Framework projects</a:t>
            </a:r>
          </a:p>
          <a:p>
            <a:pPr>
              <a:lnSpc>
                <a:spcPct val="140000"/>
              </a:lnSpc>
              <a:spcBef>
                <a:spcPts val="0"/>
              </a:spcBef>
              <a:buFont typeface="Wingdings" panose="05000000000000000000" pitchFamily="2" charset="2"/>
              <a:buChar char="§"/>
            </a:pPr>
            <a:r>
              <a:rPr lang="en-US" dirty="0">
                <a:latin typeface="Calibri (Body)"/>
              </a:rPr>
              <a:t>You can also integrate native JavaScript to SharePoint Framework customizations * </a:t>
            </a:r>
          </a:p>
          <a:p>
            <a:pPr lvl="1">
              <a:lnSpc>
                <a:spcPct val="140000"/>
              </a:lnSpc>
              <a:spcBef>
                <a:spcPts val="0"/>
              </a:spcBef>
              <a:buFont typeface="Wingdings" panose="05000000000000000000" pitchFamily="2" charset="2"/>
              <a:buChar char="ü"/>
            </a:pPr>
            <a:r>
              <a:rPr lang="en-US" dirty="0">
                <a:latin typeface="Calibri (Body)"/>
              </a:rPr>
              <a:t>No need to rewrite everything</a:t>
            </a:r>
          </a:p>
          <a:p>
            <a:pPr>
              <a:lnSpc>
                <a:spcPct val="140000"/>
              </a:lnSpc>
              <a:spcBef>
                <a:spcPts val="0"/>
              </a:spcBef>
              <a:buFont typeface="Wingdings" panose="05000000000000000000" pitchFamily="2" charset="2"/>
              <a:buChar char="§"/>
            </a:pPr>
            <a:r>
              <a:rPr lang="en-US" dirty="0">
                <a:latin typeface="Calibri (Body)"/>
              </a:rPr>
              <a:t>Version of TypeScript supported by </a:t>
            </a:r>
            <a:r>
              <a:rPr lang="en-US" dirty="0" err="1">
                <a:latin typeface="Calibri (Body)"/>
              </a:rPr>
              <a:t>SPFx</a:t>
            </a:r>
            <a:br>
              <a:rPr lang="en-US" dirty="0">
                <a:latin typeface="Calibri (Body)"/>
              </a:rPr>
            </a:br>
            <a:r>
              <a:rPr lang="en-US" dirty="0">
                <a:latin typeface="Calibri (Body)"/>
              </a:rPr>
              <a:t>included in each </a:t>
            </a:r>
            <a:r>
              <a:rPr lang="en-US" dirty="0" err="1">
                <a:latin typeface="Calibri (Body)"/>
              </a:rPr>
              <a:t>SPFx</a:t>
            </a:r>
            <a:r>
              <a:rPr lang="en-US" dirty="0">
                <a:latin typeface="Calibri (Body)"/>
              </a:rPr>
              <a:t> project</a:t>
            </a:r>
            <a:endParaRPr lang="fi-FI" dirty="0">
              <a:latin typeface="Calibri (Body)"/>
            </a:endParaRPr>
          </a:p>
        </p:txBody>
      </p:sp>
      <p:sp>
        <p:nvSpPr>
          <p:cNvPr id="2" name="Title 1"/>
          <p:cNvSpPr>
            <a:spLocks noGrp="1"/>
          </p:cNvSpPr>
          <p:nvPr>
            <p:ph type="title"/>
          </p:nvPr>
        </p:nvSpPr>
        <p:spPr>
          <a:xfrm>
            <a:off x="431237" y="457039"/>
            <a:ext cx="11574000" cy="443198"/>
          </a:xfrm>
        </p:spPr>
        <p:txBody>
          <a:bodyPr/>
          <a:lstStyle/>
          <a:p>
            <a:r>
              <a:rPr lang="en-US" sz="3200" dirty="0">
                <a:latin typeface="Calibri" panose="020F0502020204030204" pitchFamily="34" charset="0"/>
                <a:cs typeface="Calibri" panose="020F0502020204030204" pitchFamily="34" charset="0"/>
              </a:rPr>
              <a:t>TypeScript – Typed JavaScript</a:t>
            </a:r>
            <a:endParaRPr lang="fi-FI" sz="32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stretch>
            <a:fillRect/>
          </a:stretch>
        </p:blipFill>
        <p:spPr>
          <a:xfrm>
            <a:off x="9319759" y="5320957"/>
            <a:ext cx="2280726" cy="840268"/>
          </a:xfrm>
          <a:prstGeom prst="rect">
            <a:avLst/>
          </a:prstGeom>
        </p:spPr>
      </p:pic>
      <p:sp>
        <p:nvSpPr>
          <p:cNvPr id="3" name="Rectangle 2"/>
          <p:cNvSpPr/>
          <p:nvPr/>
        </p:nvSpPr>
        <p:spPr>
          <a:xfrm>
            <a:off x="8758406" y="6156253"/>
            <a:ext cx="3403432" cy="369332"/>
          </a:xfrm>
          <a:prstGeom prst="rect">
            <a:avLst/>
          </a:prstGeom>
        </p:spPr>
        <p:txBody>
          <a:bodyPr wrap="none">
            <a:spAutoFit/>
          </a:bodyPr>
          <a:lstStyle/>
          <a:p>
            <a:pPr algn="ctr"/>
            <a:r>
              <a:rPr lang="fi-FI" dirty="0">
                <a:hlinkClick r:id="rId3"/>
              </a:rPr>
              <a:t>https://www.typescriptlang.org</a:t>
            </a:r>
            <a:r>
              <a:rPr lang="fi-FI" dirty="0"/>
              <a:t> </a:t>
            </a:r>
          </a:p>
        </p:txBody>
      </p:sp>
    </p:spTree>
    <p:extLst>
      <p:ext uri="{BB962C8B-B14F-4D97-AF65-F5344CB8AC3E}">
        <p14:creationId xmlns:p14="http://schemas.microsoft.com/office/powerpoint/2010/main" val="2225603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3CEF155-EE26-7944-914B-1C57F4EC5BB8}"/>
              </a:ext>
            </a:extLst>
          </p:cNvPr>
          <p:cNvSpPr>
            <a:spLocks noGrp="1"/>
          </p:cNvSpPr>
          <p:nvPr>
            <p:ph type="body" sz="quarter" idx="10"/>
          </p:nvPr>
        </p:nvSpPr>
        <p:spPr>
          <a:xfrm>
            <a:off x="464400" y="1212850"/>
            <a:ext cx="11574000" cy="4347024"/>
          </a:xfrm>
        </p:spPr>
        <p:txBody>
          <a:bodyPr/>
          <a:lstStyle/>
          <a:p>
            <a:pPr>
              <a:lnSpc>
                <a:spcPct val="140000"/>
              </a:lnSpc>
              <a:buFont typeface="Wingdings" panose="05000000000000000000" pitchFamily="2" charset="2"/>
              <a:buChar char="§"/>
            </a:pPr>
            <a:r>
              <a:rPr lang="en-US" dirty="0">
                <a:latin typeface="Calibri" panose="020F0502020204030204" pitchFamily="34" charset="0"/>
                <a:cs typeface="Calibri" panose="020F0502020204030204" pitchFamily="34" charset="0"/>
              </a:rPr>
              <a:t>Install required runtimes &amp; tools:</a:t>
            </a:r>
          </a:p>
          <a:p>
            <a:pPr lvl="1">
              <a:lnSpc>
                <a:spcPct val="140000"/>
              </a:lnSpc>
              <a:buFont typeface="Wingdings" panose="05000000000000000000" pitchFamily="2" charset="2"/>
              <a:buChar char="ü"/>
            </a:pPr>
            <a:r>
              <a:rPr lang="en-US" dirty="0">
                <a:latin typeface="Calibri" panose="020F0502020204030204" pitchFamily="34" charset="0"/>
                <a:cs typeface="Calibri" panose="020F0502020204030204" pitchFamily="34" charset="0"/>
              </a:rPr>
              <a:t>Node.js &amp; NPM (included with Node.js)</a:t>
            </a:r>
          </a:p>
          <a:p>
            <a:pPr lvl="1">
              <a:lnSpc>
                <a:spcPct val="140000"/>
              </a:lnSpc>
              <a:buFont typeface="Wingdings" panose="05000000000000000000" pitchFamily="2" charset="2"/>
              <a:buChar char="ü"/>
            </a:pPr>
            <a:r>
              <a:rPr lang="en-US" dirty="0">
                <a:latin typeface="Calibri" panose="020F0502020204030204" pitchFamily="34" charset="0"/>
                <a:cs typeface="Calibri" panose="020F0502020204030204" pitchFamily="34" charset="0"/>
              </a:rPr>
              <a:t>Yeoman, </a:t>
            </a:r>
            <a:r>
              <a:rPr lang="en-US" dirty="0" err="1">
                <a:latin typeface="Calibri" panose="020F0502020204030204" pitchFamily="34" charset="0"/>
                <a:cs typeface="Calibri" panose="020F0502020204030204" pitchFamily="34" charset="0"/>
              </a:rPr>
              <a:t>SPFx</a:t>
            </a:r>
            <a:r>
              <a:rPr lang="en-US" dirty="0">
                <a:latin typeface="Calibri" panose="020F0502020204030204" pitchFamily="34" charset="0"/>
                <a:cs typeface="Calibri" panose="020F0502020204030204" pitchFamily="34" charset="0"/>
              </a:rPr>
              <a:t> Yeoman generator</a:t>
            </a:r>
          </a:p>
          <a:p>
            <a:pPr lvl="1">
              <a:lnSpc>
                <a:spcPct val="140000"/>
              </a:lnSpc>
              <a:buFont typeface="Wingdings" panose="05000000000000000000" pitchFamily="2" charset="2"/>
              <a:buChar char="ü"/>
            </a:pPr>
            <a:r>
              <a:rPr lang="en-US" dirty="0">
                <a:latin typeface="Calibri" panose="020F0502020204030204" pitchFamily="34" charset="0"/>
                <a:cs typeface="Calibri" panose="020F0502020204030204" pitchFamily="34" charset="0"/>
              </a:rPr>
              <a:t>Gulp</a:t>
            </a:r>
          </a:p>
          <a:p>
            <a:pPr>
              <a:lnSpc>
                <a:spcPct val="140000"/>
              </a:lnSpc>
              <a:buFont typeface="Wingdings" panose="05000000000000000000" pitchFamily="2" charset="2"/>
              <a:buChar char="§"/>
            </a:pPr>
            <a:r>
              <a:rPr lang="en-US" dirty="0">
                <a:latin typeface="Calibri" panose="020F0502020204030204" pitchFamily="34" charset="0"/>
                <a:cs typeface="Calibri" panose="020F0502020204030204" pitchFamily="34" charset="0"/>
              </a:rPr>
              <a:t>Create first project with Yeoman &amp; SPFx generator</a:t>
            </a:r>
          </a:p>
          <a:p>
            <a:pPr>
              <a:lnSpc>
                <a:spcPct val="140000"/>
              </a:lnSpc>
            </a:pPr>
            <a:endParaRPr lang="en-US" dirty="0">
              <a:latin typeface="Calibri" panose="020F0502020204030204" pitchFamily="34" charset="0"/>
              <a:cs typeface="Calibri" panose="020F0502020204030204" pitchFamily="34" charset="0"/>
            </a:endParaRPr>
          </a:p>
          <a:p>
            <a:pPr>
              <a:lnSpc>
                <a:spcPct val="140000"/>
              </a:lnSpc>
              <a:buFont typeface="Wingdings" panose="05000000000000000000" pitchFamily="2" charset="2"/>
              <a:buChar char="§"/>
            </a:pPr>
            <a:r>
              <a:rPr lang="en-US" dirty="0">
                <a:latin typeface="Calibri" panose="020F0502020204030204" pitchFamily="34" charset="0"/>
                <a:cs typeface="Calibri" panose="020F0502020204030204" pitchFamily="34" charset="0"/>
              </a:rPr>
              <a:t>Build &amp; run web part in the local workbench</a:t>
            </a:r>
          </a:p>
          <a:p>
            <a:pPr>
              <a:lnSpc>
                <a:spcPct val="140000"/>
              </a:lnSpc>
            </a:pPr>
            <a:endParaRPr lang="en-US" dirty="0">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155EECB8-875C-234B-9A27-997CDE7D202F}"/>
              </a:ext>
            </a:extLst>
          </p:cNvPr>
          <p:cNvSpPr>
            <a:spLocks noGrp="1"/>
          </p:cNvSpPr>
          <p:nvPr>
            <p:ph type="title"/>
          </p:nvPr>
        </p:nvSpPr>
        <p:spPr>
          <a:xfrm>
            <a:off x="464400" y="472512"/>
            <a:ext cx="11574000" cy="443198"/>
          </a:xfrm>
        </p:spPr>
        <p:txBody>
          <a:bodyPr/>
          <a:lstStyle/>
          <a:p>
            <a:r>
              <a:rPr lang="en-US" sz="3200" dirty="0">
                <a:latin typeface="Calibri" panose="020F0502020204030204" pitchFamily="34" charset="0"/>
                <a:cs typeface="Calibri" panose="020F0502020204030204" pitchFamily="34" charset="0"/>
              </a:rPr>
              <a:t>Validate local SPFx development configuration</a:t>
            </a:r>
          </a:p>
        </p:txBody>
      </p:sp>
      <p:sp>
        <p:nvSpPr>
          <p:cNvPr id="5" name="Rectangle 2">
            <a:extLst>
              <a:ext uri="{FF2B5EF4-FFF2-40B4-BE49-F238E27FC236}">
                <a16:creationId xmlns:a16="http://schemas.microsoft.com/office/drawing/2014/main" id="{386B765E-8C2B-F647-A657-6D2B98BC9D99}"/>
              </a:ext>
            </a:extLst>
          </p:cNvPr>
          <p:cNvSpPr>
            <a:spLocks noChangeArrowheads="1"/>
          </p:cNvSpPr>
          <p:nvPr/>
        </p:nvSpPr>
        <p:spPr bwMode="auto">
          <a:xfrm>
            <a:off x="783712" y="3647441"/>
            <a:ext cx="8749906" cy="587441"/>
          </a:xfrm>
          <a:prstGeom prst="rect">
            <a:avLst/>
          </a:prstGeom>
          <a:solidFill>
            <a:schemeClr val="tx2"/>
          </a:solidFill>
          <a:ln>
            <a:noFill/>
          </a:ln>
          <a:effec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a:solidFill>
                  <a:schemeClr val="bg1"/>
                </a:solidFill>
                <a:latin typeface="Consolas" panose="020B0609020204030204" pitchFamily="49" charset="0"/>
                <a:cs typeface="Times New Roman" panose="02020603050405020304" pitchFamily="18" charset="0"/>
              </a:rPr>
              <a:t>yo @microsoft/sharepoint</a:t>
            </a:r>
          </a:p>
        </p:txBody>
      </p:sp>
      <p:sp>
        <p:nvSpPr>
          <p:cNvPr id="6" name="Rectangle 2">
            <a:extLst>
              <a:ext uri="{FF2B5EF4-FFF2-40B4-BE49-F238E27FC236}">
                <a16:creationId xmlns:a16="http://schemas.microsoft.com/office/drawing/2014/main" id="{F4FA6D66-6E1B-E340-962A-837CCC832513}"/>
              </a:ext>
            </a:extLst>
          </p:cNvPr>
          <p:cNvSpPr>
            <a:spLocks noChangeArrowheads="1"/>
          </p:cNvSpPr>
          <p:nvPr/>
        </p:nvSpPr>
        <p:spPr bwMode="auto">
          <a:xfrm>
            <a:off x="783712" y="4383452"/>
            <a:ext cx="8749906" cy="587441"/>
          </a:xfrm>
          <a:prstGeom prst="rect">
            <a:avLst/>
          </a:prstGeom>
          <a:solidFill>
            <a:schemeClr val="tx2"/>
          </a:solidFill>
          <a:ln>
            <a:noFill/>
          </a:ln>
          <a:effec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err="1">
                <a:solidFill>
                  <a:schemeClr val="bg1"/>
                </a:solidFill>
                <a:latin typeface="Consolas" panose="020B0609020204030204" pitchFamily="49" charset="0"/>
                <a:cs typeface="Times New Roman" panose="02020603050405020304" pitchFamily="18" charset="0"/>
              </a:rPr>
              <a:t>gulp</a:t>
            </a:r>
            <a:r>
              <a:rPr lang="sv-SE" altLang="en-US" sz="2400" dirty="0">
                <a:solidFill>
                  <a:schemeClr val="bg1"/>
                </a:solidFill>
                <a:latin typeface="Consolas" panose="020B0609020204030204" pitchFamily="49" charset="0"/>
                <a:cs typeface="Times New Roman" panose="02020603050405020304" pitchFamily="18" charset="0"/>
              </a:rPr>
              <a:t> serve</a:t>
            </a:r>
          </a:p>
        </p:txBody>
      </p:sp>
    </p:spTree>
    <p:extLst>
      <p:ext uri="{BB962C8B-B14F-4D97-AF65-F5344CB8AC3E}">
        <p14:creationId xmlns:p14="http://schemas.microsoft.com/office/powerpoint/2010/main" val="35622746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69900" y="2801220"/>
            <a:ext cx="5551730" cy="1392084"/>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What is SharePoint Framework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Why SharePoint Framework?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Modern toolchain </a:t>
            </a:r>
            <a:endParaRPr lang="en-AU" sz="2040" dirty="0">
              <a:solidFill>
                <a:schemeClr val="tx1"/>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58449" y="1973684"/>
            <a:ext cx="3328027" cy="369332"/>
          </a:xfrm>
          <a:prstGeom prst="rect">
            <a:avLst/>
          </a:prstGeom>
        </p:spPr>
        <p:txBody>
          <a:bodyPr wrap="none">
            <a:spAutoFit/>
          </a:bodyPr>
          <a:lstStyle/>
          <a:p>
            <a:r>
              <a:rPr lang="en-US" b="1" dirty="0">
                <a:solidFill>
                  <a:srgbClr val="7030A0"/>
                </a:solidFill>
              </a:rPr>
              <a:t>SharePoint Framework Overview</a:t>
            </a:r>
            <a:endParaRPr lang="en-GB" dirty="0"/>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7B84D9-C55B-D54D-8870-9F6962A7F11D}"/>
              </a:ext>
            </a:extLst>
          </p:cNvPr>
          <p:cNvSpPr>
            <a:spLocks noGrp="1"/>
          </p:cNvSpPr>
          <p:nvPr>
            <p:ph type="body" sz="quarter" idx="10"/>
          </p:nvPr>
        </p:nvSpPr>
        <p:spPr>
          <a:xfrm>
            <a:off x="464400" y="1212850"/>
            <a:ext cx="6038000" cy="2278765"/>
          </a:xfrm>
        </p:spPr>
        <p:txBody>
          <a:bodyPr/>
          <a:lstStyle/>
          <a:p>
            <a:pPr>
              <a:lnSpc>
                <a:spcPct val="140000"/>
              </a:lnSpc>
              <a:buFont typeface="Wingdings" panose="05000000000000000000" pitchFamily="2" charset="2"/>
              <a:buChar char="§"/>
            </a:pPr>
            <a:r>
              <a:rPr lang="en-US" dirty="0">
                <a:latin typeface="Calibri" panose="020F0502020204030204" pitchFamily="34" charset="0"/>
                <a:cs typeface="Calibri" panose="020F0502020204030204" pitchFamily="34" charset="0"/>
              </a:rPr>
              <a:t>Once a page is in edit mode,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add via web part toolbox</a:t>
            </a:r>
          </a:p>
          <a:p>
            <a:pPr>
              <a:lnSpc>
                <a:spcPct val="140000"/>
              </a:lnSpc>
              <a:buFont typeface="Wingdings" panose="05000000000000000000" pitchFamily="2" charset="2"/>
              <a:buChar char="§"/>
            </a:pPr>
            <a:r>
              <a:rPr lang="en-US" dirty="0">
                <a:latin typeface="Calibri" panose="020F0502020204030204" pitchFamily="34" charset="0"/>
                <a:cs typeface="Calibri" panose="020F0502020204030204" pitchFamily="34" charset="0"/>
              </a:rPr>
              <a:t>Select a web part and edit inline or using the property pane</a:t>
            </a:r>
          </a:p>
        </p:txBody>
      </p:sp>
      <p:sp>
        <p:nvSpPr>
          <p:cNvPr id="3" name="Title 2">
            <a:extLst>
              <a:ext uri="{FF2B5EF4-FFF2-40B4-BE49-F238E27FC236}">
                <a16:creationId xmlns:a16="http://schemas.microsoft.com/office/drawing/2014/main" id="{4C21F140-9DC8-2243-912E-9BE464A7EF68}"/>
              </a:ext>
            </a:extLst>
          </p:cNvPr>
          <p:cNvSpPr>
            <a:spLocks noGrp="1"/>
          </p:cNvSpPr>
          <p:nvPr>
            <p:ph type="title"/>
          </p:nvPr>
        </p:nvSpPr>
        <p:spPr>
          <a:xfrm>
            <a:off x="464400" y="323251"/>
            <a:ext cx="11574000" cy="443198"/>
          </a:xfrm>
        </p:spPr>
        <p:txBody>
          <a:bodyPr/>
          <a:lstStyle/>
          <a:p>
            <a:r>
              <a:rPr lang="en-US" sz="3200" dirty="0">
                <a:latin typeface="Calibri" panose="020F0502020204030204" pitchFamily="34" charset="0"/>
                <a:cs typeface="Calibri" panose="020F0502020204030204" pitchFamily="34" charset="0"/>
              </a:rPr>
              <a:t>Adding SPFx web parts to pages</a:t>
            </a:r>
          </a:p>
        </p:txBody>
      </p:sp>
      <p:pic>
        <p:nvPicPr>
          <p:cNvPr id="6" name="Picture 5">
            <a:extLst>
              <a:ext uri="{FF2B5EF4-FFF2-40B4-BE49-F238E27FC236}">
                <a16:creationId xmlns:a16="http://schemas.microsoft.com/office/drawing/2014/main" id="{F7B8E421-D7DD-4788-9FFB-4BA635224E02}"/>
              </a:ext>
            </a:extLst>
          </p:cNvPr>
          <p:cNvPicPr>
            <a:picLocks noChangeAspect="1"/>
          </p:cNvPicPr>
          <p:nvPr/>
        </p:nvPicPr>
        <p:blipFill>
          <a:blip r:embed="rId3"/>
          <a:stretch>
            <a:fillRect/>
          </a:stretch>
        </p:blipFill>
        <p:spPr>
          <a:xfrm>
            <a:off x="6763245" y="1212850"/>
            <a:ext cx="4572396" cy="2248095"/>
          </a:xfrm>
          <a:prstGeom prst="rect">
            <a:avLst/>
          </a:prstGeom>
          <a:ln>
            <a:solidFill>
              <a:schemeClr val="tx1">
                <a:lumMod val="25000"/>
                <a:lumOff val="75000"/>
              </a:schemeClr>
            </a:solidFill>
          </a:ln>
        </p:spPr>
      </p:pic>
      <p:pic>
        <p:nvPicPr>
          <p:cNvPr id="10" name="Picture 9">
            <a:extLst>
              <a:ext uri="{FF2B5EF4-FFF2-40B4-BE49-F238E27FC236}">
                <a16:creationId xmlns:a16="http://schemas.microsoft.com/office/drawing/2014/main" id="{93F0D892-D6D7-4247-B683-731816E35B69}"/>
              </a:ext>
            </a:extLst>
          </p:cNvPr>
          <p:cNvPicPr>
            <a:picLocks noChangeAspect="1"/>
          </p:cNvPicPr>
          <p:nvPr/>
        </p:nvPicPr>
        <p:blipFill>
          <a:blip r:embed="rId4"/>
          <a:stretch>
            <a:fillRect/>
          </a:stretch>
        </p:blipFill>
        <p:spPr>
          <a:xfrm>
            <a:off x="896739" y="4261762"/>
            <a:ext cx="4572396" cy="2598645"/>
          </a:xfrm>
          <a:prstGeom prst="rect">
            <a:avLst/>
          </a:prstGeom>
          <a:ln>
            <a:solidFill>
              <a:schemeClr val="tx1">
                <a:lumMod val="25000"/>
                <a:lumOff val="75000"/>
              </a:schemeClr>
            </a:solidFill>
          </a:ln>
        </p:spPr>
      </p:pic>
      <p:pic>
        <p:nvPicPr>
          <p:cNvPr id="12" name="Picture 11">
            <a:extLst>
              <a:ext uri="{FF2B5EF4-FFF2-40B4-BE49-F238E27FC236}">
                <a16:creationId xmlns:a16="http://schemas.microsoft.com/office/drawing/2014/main" id="{38BCBF8A-8AEA-40FC-8063-D0351FB6C242}"/>
              </a:ext>
            </a:extLst>
          </p:cNvPr>
          <p:cNvPicPr>
            <a:picLocks noChangeAspect="1"/>
          </p:cNvPicPr>
          <p:nvPr/>
        </p:nvPicPr>
        <p:blipFill>
          <a:blip r:embed="rId5"/>
          <a:stretch>
            <a:fillRect/>
          </a:stretch>
        </p:blipFill>
        <p:spPr>
          <a:xfrm>
            <a:off x="6212977" y="4262520"/>
            <a:ext cx="5122664" cy="2253972"/>
          </a:xfrm>
          <a:prstGeom prst="rect">
            <a:avLst/>
          </a:prstGeom>
          <a:ln>
            <a:solidFill>
              <a:schemeClr val="tx1">
                <a:lumMod val="25000"/>
                <a:lumOff val="75000"/>
              </a:schemeClr>
            </a:solidFill>
          </a:ln>
        </p:spPr>
      </p:pic>
    </p:spTree>
    <p:extLst>
      <p:ext uri="{BB962C8B-B14F-4D97-AF65-F5344CB8AC3E}">
        <p14:creationId xmlns:p14="http://schemas.microsoft.com/office/powerpoint/2010/main" val="276260605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2C881C1-A2AC-47E0-8352-55B21FB2C2A0}"/>
              </a:ext>
            </a:extLst>
          </p:cNvPr>
          <p:cNvCxnSpPr>
            <a:cxnSpLocks/>
          </p:cNvCxnSpPr>
          <p:nvPr/>
        </p:nvCxnSpPr>
        <p:spPr>
          <a:xfrm>
            <a:off x="3172701" y="849249"/>
            <a:ext cx="0" cy="5209356"/>
          </a:xfrm>
          <a:prstGeom prst="line">
            <a:avLst/>
          </a:prstGeom>
          <a:ln w="19050">
            <a:solidFill>
              <a:srgbClr val="00818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B679A6-9F6F-4ED1-8713-FD8C6CEBB00E}"/>
              </a:ext>
            </a:extLst>
          </p:cNvPr>
          <p:cNvCxnSpPr>
            <a:cxnSpLocks/>
          </p:cNvCxnSpPr>
          <p:nvPr/>
        </p:nvCxnSpPr>
        <p:spPr>
          <a:xfrm>
            <a:off x="9271519" y="849249"/>
            <a:ext cx="0" cy="5207436"/>
          </a:xfrm>
          <a:prstGeom prst="line">
            <a:avLst/>
          </a:prstGeom>
          <a:ln w="19050">
            <a:solidFill>
              <a:srgbClr val="00818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23047D7C-51AC-48D6-96C3-7C01DE255781}"/>
              </a:ext>
            </a:extLst>
          </p:cNvPr>
          <p:cNvGrpSpPr/>
          <p:nvPr/>
        </p:nvGrpSpPr>
        <p:grpSpPr>
          <a:xfrm>
            <a:off x="356748" y="1178053"/>
            <a:ext cx="2536228" cy="4073586"/>
            <a:chOff x="348104" y="1079579"/>
            <a:chExt cx="2487077" cy="3994641"/>
          </a:xfrm>
        </p:grpSpPr>
        <p:pic>
          <p:nvPicPr>
            <p:cNvPr id="3" name="Picture 2" descr="A screenshot of a computer screen&#10;&#10;Description generated with very high confidence">
              <a:extLst>
                <a:ext uri="{FF2B5EF4-FFF2-40B4-BE49-F238E27FC236}">
                  <a16:creationId xmlns:a16="http://schemas.microsoft.com/office/drawing/2014/main" id="{5F8DBFC9-2263-4BC7-8625-0A08CD47958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25538" y="2141876"/>
              <a:ext cx="2289119" cy="1314936"/>
            </a:xfrm>
            <a:prstGeom prst="rect">
              <a:avLst/>
            </a:prstGeom>
            <a:ln>
              <a:solidFill>
                <a:schemeClr val="bg1">
                  <a:lumMod val="75000"/>
                </a:schemeClr>
              </a:solidFill>
            </a:ln>
          </p:spPr>
        </p:pic>
        <p:sp>
          <p:nvSpPr>
            <p:cNvPr id="4" name="TextBox 3">
              <a:extLst>
                <a:ext uri="{FF2B5EF4-FFF2-40B4-BE49-F238E27FC236}">
                  <a16:creationId xmlns:a16="http://schemas.microsoft.com/office/drawing/2014/main" id="{4DE076B1-A4F1-4DBE-B4D0-287C47F9595D}"/>
                </a:ext>
              </a:extLst>
            </p:cNvPr>
            <p:cNvSpPr txBox="1"/>
            <p:nvPr/>
          </p:nvSpPr>
          <p:spPr>
            <a:xfrm>
              <a:off x="348104" y="1079579"/>
              <a:ext cx="2487077" cy="543894"/>
            </a:xfrm>
            <a:prstGeom prst="rect">
              <a:avLst/>
            </a:prstGeom>
            <a:noFill/>
          </p:spPr>
          <p:txBody>
            <a:bodyPr wrap="none" lIns="182828" tIns="146262" rIns="182828" bIns="146262" rtlCol="0">
              <a:spAutoFit/>
            </a:bodyPr>
            <a:lstStyle/>
            <a:p>
              <a:pPr>
                <a:lnSpc>
                  <a:spcPct val="90000"/>
                </a:lnSpc>
                <a:spcAft>
                  <a:spcPts val="600"/>
                </a:spcAft>
              </a:pPr>
              <a:r>
                <a:rPr lang="en-US" sz="1836" dirty="0">
                  <a:gradFill>
                    <a:gsLst>
                      <a:gs pos="2917">
                        <a:schemeClr val="tx1"/>
                      </a:gs>
                      <a:gs pos="30000">
                        <a:schemeClr val="tx1"/>
                      </a:gs>
                    </a:gsLst>
                    <a:lin ang="5400000" scaled="0"/>
                  </a:gradFill>
                </a:rPr>
                <a:t>SharePoint Dev docs</a:t>
              </a:r>
            </a:p>
          </p:txBody>
        </p:sp>
        <p:sp>
          <p:nvSpPr>
            <p:cNvPr id="13" name="TextBox 12">
              <a:extLst>
                <a:ext uri="{FF2B5EF4-FFF2-40B4-BE49-F238E27FC236}">
                  <a16:creationId xmlns:a16="http://schemas.microsoft.com/office/drawing/2014/main" id="{71E27DD2-48B5-4735-BF95-08EB8A028F69}"/>
                </a:ext>
              </a:extLst>
            </p:cNvPr>
            <p:cNvSpPr txBox="1"/>
            <p:nvPr/>
          </p:nvSpPr>
          <p:spPr>
            <a:xfrm>
              <a:off x="392794" y="4530326"/>
              <a:ext cx="2354605" cy="543894"/>
            </a:xfrm>
            <a:prstGeom prst="rect">
              <a:avLst/>
            </a:prstGeom>
            <a:noFill/>
          </p:spPr>
          <p:txBody>
            <a:bodyPr wrap="none" lIns="182828" tIns="146262" rIns="182828" bIns="146262" rtlCol="0">
              <a:spAutoFit/>
            </a:bodyPr>
            <a:lstStyle/>
            <a:p>
              <a:pPr algn="ctr">
                <a:lnSpc>
                  <a:spcPct val="90000"/>
                </a:lnSpc>
                <a:spcAft>
                  <a:spcPts val="600"/>
                </a:spcAft>
              </a:pPr>
              <a:r>
                <a:rPr lang="en-US" sz="1836" dirty="0">
                  <a:solidFill>
                    <a:schemeClr val="bg1">
                      <a:lumMod val="50000"/>
                    </a:schemeClr>
                  </a:solidFill>
                </a:rPr>
                <a:t>aka.ms/</a:t>
              </a:r>
              <a:r>
                <a:rPr lang="en-US" sz="1836" dirty="0" err="1">
                  <a:solidFill>
                    <a:schemeClr val="bg1">
                      <a:lumMod val="50000"/>
                    </a:schemeClr>
                  </a:solidFill>
                </a:rPr>
                <a:t>spdev</a:t>
              </a:r>
              <a:r>
                <a:rPr lang="en-US" sz="1836" dirty="0">
                  <a:solidFill>
                    <a:schemeClr val="bg1">
                      <a:lumMod val="50000"/>
                    </a:schemeClr>
                  </a:solidFill>
                </a:rPr>
                <a:t>-docs</a:t>
              </a:r>
            </a:p>
          </p:txBody>
        </p:sp>
      </p:grpSp>
      <p:grpSp>
        <p:nvGrpSpPr>
          <p:cNvPr id="27" name="Group 26">
            <a:extLst>
              <a:ext uri="{FF2B5EF4-FFF2-40B4-BE49-F238E27FC236}">
                <a16:creationId xmlns:a16="http://schemas.microsoft.com/office/drawing/2014/main" id="{A45098B0-6F52-49B1-B63E-FAFD366C655C}"/>
              </a:ext>
            </a:extLst>
          </p:cNvPr>
          <p:cNvGrpSpPr/>
          <p:nvPr/>
        </p:nvGrpSpPr>
        <p:grpSpPr>
          <a:xfrm>
            <a:off x="3295264" y="1178821"/>
            <a:ext cx="2868068" cy="4072817"/>
            <a:chOff x="3229672" y="1080334"/>
            <a:chExt cx="2812486" cy="3993886"/>
          </a:xfrm>
        </p:grpSpPr>
        <p:pic>
          <p:nvPicPr>
            <p:cNvPr id="2" name="Picture 1">
              <a:extLst>
                <a:ext uri="{FF2B5EF4-FFF2-40B4-BE49-F238E27FC236}">
                  <a16:creationId xmlns:a16="http://schemas.microsoft.com/office/drawing/2014/main" id="{BA07EA0A-7843-4E9D-B303-065A9DE6F225}"/>
                </a:ext>
              </a:extLst>
            </p:cNvPr>
            <p:cNvPicPr>
              <a:picLocks noChangeAspect="1"/>
            </p:cNvPicPr>
            <p:nvPr/>
          </p:nvPicPr>
          <p:blipFill>
            <a:blip r:embed="rId3"/>
            <a:stretch>
              <a:fillRect/>
            </a:stretch>
          </p:blipFill>
          <p:spPr>
            <a:xfrm>
              <a:off x="3465805" y="2141876"/>
              <a:ext cx="2289118" cy="1687155"/>
            </a:xfrm>
            <a:prstGeom prst="rect">
              <a:avLst/>
            </a:prstGeom>
            <a:ln>
              <a:solidFill>
                <a:schemeClr val="bg1">
                  <a:lumMod val="75000"/>
                </a:schemeClr>
              </a:solidFill>
            </a:ln>
          </p:spPr>
        </p:pic>
        <p:sp>
          <p:nvSpPr>
            <p:cNvPr id="6" name="TextBox 5">
              <a:extLst>
                <a:ext uri="{FF2B5EF4-FFF2-40B4-BE49-F238E27FC236}">
                  <a16:creationId xmlns:a16="http://schemas.microsoft.com/office/drawing/2014/main" id="{560F9E49-C914-4924-B928-592ED0BBD1BF}"/>
                </a:ext>
              </a:extLst>
            </p:cNvPr>
            <p:cNvSpPr txBox="1"/>
            <p:nvPr/>
          </p:nvSpPr>
          <p:spPr>
            <a:xfrm>
              <a:off x="3229672" y="1080334"/>
              <a:ext cx="2812486" cy="543894"/>
            </a:xfrm>
            <a:prstGeom prst="rect">
              <a:avLst/>
            </a:prstGeom>
            <a:noFill/>
          </p:spPr>
          <p:txBody>
            <a:bodyPr wrap="none" lIns="182828" tIns="146262" rIns="182828" bIns="146262" rtlCol="0">
              <a:spAutoFit/>
            </a:bodyPr>
            <a:lstStyle/>
            <a:p>
              <a:pPr>
                <a:lnSpc>
                  <a:spcPct val="90000"/>
                </a:lnSpc>
                <a:spcAft>
                  <a:spcPts val="600"/>
                </a:spcAft>
              </a:pPr>
              <a:r>
                <a:rPr lang="en-US" sz="1836" dirty="0">
                  <a:gradFill>
                    <a:gsLst>
                      <a:gs pos="2917">
                        <a:schemeClr val="tx1"/>
                      </a:gs>
                      <a:gs pos="30000">
                        <a:schemeClr val="tx1"/>
                      </a:gs>
                    </a:gsLst>
                    <a:lin ang="5400000" scaled="0"/>
                  </a:gradFill>
                </a:rPr>
                <a:t>SharePoint (Dev) videos</a:t>
              </a:r>
            </a:p>
          </p:txBody>
        </p:sp>
        <p:sp>
          <p:nvSpPr>
            <p:cNvPr id="14" name="TextBox 13">
              <a:extLst>
                <a:ext uri="{FF2B5EF4-FFF2-40B4-BE49-F238E27FC236}">
                  <a16:creationId xmlns:a16="http://schemas.microsoft.com/office/drawing/2014/main" id="{EA2D09EA-4B40-4272-A2B9-2748FE02328F}"/>
                </a:ext>
              </a:extLst>
            </p:cNvPr>
            <p:cNvSpPr txBox="1"/>
            <p:nvPr/>
          </p:nvSpPr>
          <p:spPr>
            <a:xfrm>
              <a:off x="3340888" y="4530326"/>
              <a:ext cx="2538951" cy="543894"/>
            </a:xfrm>
            <a:prstGeom prst="rect">
              <a:avLst/>
            </a:prstGeom>
            <a:noFill/>
          </p:spPr>
          <p:txBody>
            <a:bodyPr wrap="none" lIns="182828" tIns="146262" rIns="182828" bIns="146262" rtlCol="0">
              <a:spAutoFit/>
            </a:bodyPr>
            <a:lstStyle/>
            <a:p>
              <a:pPr algn="ctr">
                <a:lnSpc>
                  <a:spcPct val="90000"/>
                </a:lnSpc>
                <a:spcAft>
                  <a:spcPts val="600"/>
                </a:spcAft>
              </a:pPr>
              <a:r>
                <a:rPr lang="en-US" sz="1836" dirty="0">
                  <a:solidFill>
                    <a:schemeClr val="bg1">
                      <a:lumMod val="50000"/>
                    </a:schemeClr>
                  </a:solidFill>
                </a:rPr>
                <a:t>aka.ms/</a:t>
              </a:r>
              <a:r>
                <a:rPr lang="en-US" sz="1836" dirty="0" err="1">
                  <a:solidFill>
                    <a:schemeClr val="bg1">
                      <a:lumMod val="50000"/>
                    </a:schemeClr>
                  </a:solidFill>
                </a:rPr>
                <a:t>spdev</a:t>
              </a:r>
              <a:r>
                <a:rPr lang="en-US" sz="1836" dirty="0">
                  <a:solidFill>
                    <a:schemeClr val="bg1">
                      <a:lumMod val="50000"/>
                    </a:schemeClr>
                  </a:solidFill>
                </a:rPr>
                <a:t>-videos</a:t>
              </a:r>
            </a:p>
          </p:txBody>
        </p:sp>
      </p:grpSp>
      <p:grpSp>
        <p:nvGrpSpPr>
          <p:cNvPr id="28" name="Group 27">
            <a:extLst>
              <a:ext uri="{FF2B5EF4-FFF2-40B4-BE49-F238E27FC236}">
                <a16:creationId xmlns:a16="http://schemas.microsoft.com/office/drawing/2014/main" id="{FE593A0F-2BAC-46AC-83B5-77AF4E34C68A}"/>
              </a:ext>
            </a:extLst>
          </p:cNvPr>
          <p:cNvGrpSpPr/>
          <p:nvPr/>
        </p:nvGrpSpPr>
        <p:grpSpPr>
          <a:xfrm>
            <a:off x="6435800" y="1178053"/>
            <a:ext cx="2667003" cy="4073586"/>
            <a:chOff x="6309346" y="1079579"/>
            <a:chExt cx="2615317" cy="3994641"/>
          </a:xfrm>
        </p:grpSpPr>
        <p:pic>
          <p:nvPicPr>
            <p:cNvPr id="5" name="Picture 4">
              <a:extLst>
                <a:ext uri="{FF2B5EF4-FFF2-40B4-BE49-F238E27FC236}">
                  <a16:creationId xmlns:a16="http://schemas.microsoft.com/office/drawing/2014/main" id="{C45A4E0A-633D-41C1-9403-0EA93ACC0D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52323" y="2141876"/>
              <a:ext cx="2289113" cy="1513312"/>
            </a:xfrm>
            <a:prstGeom prst="rect">
              <a:avLst/>
            </a:prstGeom>
            <a:ln>
              <a:solidFill>
                <a:schemeClr val="bg1">
                  <a:lumMod val="75000"/>
                </a:schemeClr>
              </a:solidFill>
            </a:ln>
          </p:spPr>
        </p:pic>
        <p:sp>
          <p:nvSpPr>
            <p:cNvPr id="7" name="TextBox 6">
              <a:extLst>
                <a:ext uri="{FF2B5EF4-FFF2-40B4-BE49-F238E27FC236}">
                  <a16:creationId xmlns:a16="http://schemas.microsoft.com/office/drawing/2014/main" id="{C2E22066-B08D-4EBC-9462-8C1646AC5138}"/>
                </a:ext>
              </a:extLst>
            </p:cNvPr>
            <p:cNvSpPr txBox="1"/>
            <p:nvPr/>
          </p:nvSpPr>
          <p:spPr>
            <a:xfrm>
              <a:off x="6309346" y="1079579"/>
              <a:ext cx="2615317" cy="543894"/>
            </a:xfrm>
            <a:prstGeom prst="rect">
              <a:avLst/>
            </a:prstGeom>
            <a:noFill/>
          </p:spPr>
          <p:txBody>
            <a:bodyPr wrap="none" lIns="182828" tIns="146262" rIns="182828" bIns="146262" rtlCol="0">
              <a:spAutoFit/>
            </a:bodyPr>
            <a:lstStyle/>
            <a:p>
              <a:pPr>
                <a:lnSpc>
                  <a:spcPct val="90000"/>
                </a:lnSpc>
                <a:spcAft>
                  <a:spcPts val="600"/>
                </a:spcAft>
              </a:pPr>
              <a:r>
                <a:rPr lang="en-US" sz="1836" dirty="0">
                  <a:gradFill>
                    <a:gsLst>
                      <a:gs pos="2917">
                        <a:schemeClr val="tx1"/>
                      </a:gs>
                      <a:gs pos="30000">
                        <a:schemeClr val="tx1"/>
                      </a:gs>
                    </a:gsLst>
                    <a:lin ang="5400000" scaled="0"/>
                  </a:gradFill>
                </a:rPr>
                <a:t>SharePoint Dev issues</a:t>
              </a:r>
            </a:p>
          </p:txBody>
        </p:sp>
        <p:sp>
          <p:nvSpPr>
            <p:cNvPr id="15" name="TextBox 14">
              <a:extLst>
                <a:ext uri="{FF2B5EF4-FFF2-40B4-BE49-F238E27FC236}">
                  <a16:creationId xmlns:a16="http://schemas.microsoft.com/office/drawing/2014/main" id="{C677A94C-8A95-48CE-BC76-B45E9A4D0C6D}"/>
                </a:ext>
              </a:extLst>
            </p:cNvPr>
            <p:cNvSpPr txBox="1"/>
            <p:nvPr/>
          </p:nvSpPr>
          <p:spPr>
            <a:xfrm>
              <a:off x="6360923" y="4530326"/>
              <a:ext cx="2482845" cy="543894"/>
            </a:xfrm>
            <a:prstGeom prst="rect">
              <a:avLst/>
            </a:prstGeom>
            <a:noFill/>
          </p:spPr>
          <p:txBody>
            <a:bodyPr wrap="none" lIns="182828" tIns="146262" rIns="182828" bIns="146262" rtlCol="0">
              <a:spAutoFit/>
            </a:bodyPr>
            <a:lstStyle/>
            <a:p>
              <a:pPr algn="ctr">
                <a:lnSpc>
                  <a:spcPct val="90000"/>
                </a:lnSpc>
                <a:spcAft>
                  <a:spcPts val="600"/>
                </a:spcAft>
              </a:pPr>
              <a:r>
                <a:rPr lang="en-US" sz="1836" dirty="0">
                  <a:solidFill>
                    <a:schemeClr val="bg1">
                      <a:lumMod val="50000"/>
                    </a:schemeClr>
                  </a:solidFill>
                </a:rPr>
                <a:t>aka.ms/</a:t>
              </a:r>
              <a:r>
                <a:rPr lang="en-US" sz="1836" dirty="0" err="1">
                  <a:solidFill>
                    <a:schemeClr val="bg1">
                      <a:lumMod val="50000"/>
                    </a:schemeClr>
                  </a:solidFill>
                </a:rPr>
                <a:t>spdev</a:t>
              </a:r>
              <a:r>
                <a:rPr lang="en-US" sz="1836" dirty="0">
                  <a:solidFill>
                    <a:schemeClr val="bg1">
                      <a:lumMod val="50000"/>
                    </a:schemeClr>
                  </a:solidFill>
                </a:rPr>
                <a:t>-issues</a:t>
              </a:r>
            </a:p>
          </p:txBody>
        </p:sp>
      </p:grpSp>
      <p:cxnSp>
        <p:nvCxnSpPr>
          <p:cNvPr id="16" name="Straight Connector 15">
            <a:extLst>
              <a:ext uri="{FF2B5EF4-FFF2-40B4-BE49-F238E27FC236}">
                <a16:creationId xmlns:a16="http://schemas.microsoft.com/office/drawing/2014/main" id="{4F284B10-8A50-4AD5-965A-7DE53B0CF1AD}"/>
              </a:ext>
            </a:extLst>
          </p:cNvPr>
          <p:cNvCxnSpPr>
            <a:cxnSpLocks/>
          </p:cNvCxnSpPr>
          <p:nvPr/>
        </p:nvCxnSpPr>
        <p:spPr>
          <a:xfrm>
            <a:off x="6218237" y="842729"/>
            <a:ext cx="0" cy="5209356"/>
          </a:xfrm>
          <a:prstGeom prst="line">
            <a:avLst/>
          </a:prstGeom>
          <a:ln w="19050">
            <a:solidFill>
              <a:srgbClr val="00818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BA0B0921-3032-45B1-8BF6-7F659AFBF697}"/>
              </a:ext>
            </a:extLst>
          </p:cNvPr>
          <p:cNvGrpSpPr/>
          <p:nvPr/>
        </p:nvGrpSpPr>
        <p:grpSpPr>
          <a:xfrm>
            <a:off x="9476635" y="1178053"/>
            <a:ext cx="2790324" cy="4411312"/>
            <a:chOff x="9291251" y="1079579"/>
            <a:chExt cx="2736248" cy="4325821"/>
          </a:xfrm>
        </p:grpSpPr>
        <p:pic>
          <p:nvPicPr>
            <p:cNvPr id="11" name="Picture 10">
              <a:extLst>
                <a:ext uri="{FF2B5EF4-FFF2-40B4-BE49-F238E27FC236}">
                  <a16:creationId xmlns:a16="http://schemas.microsoft.com/office/drawing/2014/main" id="{697C6653-B44F-406C-9BE9-0D072F16FCEC}"/>
                </a:ext>
              </a:extLst>
            </p:cNvPr>
            <p:cNvPicPr>
              <a:picLocks noChangeAspect="1"/>
            </p:cNvPicPr>
            <p:nvPr/>
          </p:nvPicPr>
          <p:blipFill rotWithShape="1">
            <a:blip r:embed="rId5"/>
            <a:srcRect b="12350"/>
            <a:stretch/>
          </p:blipFill>
          <p:spPr>
            <a:xfrm>
              <a:off x="9468150" y="2141877"/>
              <a:ext cx="2382447" cy="2244682"/>
            </a:xfrm>
            <a:prstGeom prst="rect">
              <a:avLst/>
            </a:prstGeom>
            <a:ln>
              <a:solidFill>
                <a:schemeClr val="bg1">
                  <a:lumMod val="75000"/>
                </a:schemeClr>
              </a:solidFill>
            </a:ln>
          </p:spPr>
        </p:pic>
        <p:sp>
          <p:nvSpPr>
            <p:cNvPr id="21" name="TextBox 20">
              <a:extLst>
                <a:ext uri="{FF2B5EF4-FFF2-40B4-BE49-F238E27FC236}">
                  <a16:creationId xmlns:a16="http://schemas.microsoft.com/office/drawing/2014/main" id="{720DDCAF-D853-4780-B250-ACB4E817A0C4}"/>
                </a:ext>
              </a:extLst>
            </p:cNvPr>
            <p:cNvSpPr txBox="1"/>
            <p:nvPr/>
          </p:nvSpPr>
          <p:spPr>
            <a:xfrm>
              <a:off x="9804210" y="1079579"/>
              <a:ext cx="1710326" cy="543894"/>
            </a:xfrm>
            <a:prstGeom prst="rect">
              <a:avLst/>
            </a:prstGeom>
            <a:noFill/>
          </p:spPr>
          <p:txBody>
            <a:bodyPr wrap="none" lIns="182828" tIns="146262" rIns="182828" bIns="146262" rtlCol="0">
              <a:spAutoFit/>
            </a:bodyPr>
            <a:lstStyle/>
            <a:p>
              <a:pPr algn="ctr">
                <a:lnSpc>
                  <a:spcPct val="90000"/>
                </a:lnSpc>
                <a:spcAft>
                  <a:spcPts val="600"/>
                </a:spcAft>
              </a:pPr>
              <a:r>
                <a:rPr lang="en-US" sz="1836" dirty="0">
                  <a:gradFill>
                    <a:gsLst>
                      <a:gs pos="2917">
                        <a:schemeClr val="tx1"/>
                      </a:gs>
                      <a:gs pos="30000">
                        <a:schemeClr val="tx1"/>
                      </a:gs>
                    </a:gsLst>
                    <a:lin ang="5400000" scaled="0"/>
                  </a:gradFill>
                </a:rPr>
                <a:t>Open-source</a:t>
              </a:r>
            </a:p>
          </p:txBody>
        </p:sp>
        <p:sp>
          <p:nvSpPr>
            <p:cNvPr id="22" name="TextBox 21">
              <a:extLst>
                <a:ext uri="{FF2B5EF4-FFF2-40B4-BE49-F238E27FC236}">
                  <a16:creationId xmlns:a16="http://schemas.microsoft.com/office/drawing/2014/main" id="{C3850332-7012-43B5-831F-FACD76D2BD30}"/>
                </a:ext>
              </a:extLst>
            </p:cNvPr>
            <p:cNvSpPr txBox="1"/>
            <p:nvPr/>
          </p:nvSpPr>
          <p:spPr>
            <a:xfrm>
              <a:off x="9291251" y="4530326"/>
              <a:ext cx="2736248" cy="875074"/>
            </a:xfrm>
            <a:prstGeom prst="rect">
              <a:avLst/>
            </a:prstGeom>
            <a:noFill/>
          </p:spPr>
          <p:txBody>
            <a:bodyPr wrap="none" lIns="182828" tIns="146262" rIns="182828" bIns="146262" rtlCol="0">
              <a:spAutoFit/>
            </a:bodyPr>
            <a:lstStyle/>
            <a:p>
              <a:pPr algn="ctr">
                <a:lnSpc>
                  <a:spcPct val="90000"/>
                </a:lnSpc>
                <a:spcAft>
                  <a:spcPts val="600"/>
                </a:spcAft>
              </a:pPr>
              <a:r>
                <a:rPr lang="en-US" sz="1836" dirty="0">
                  <a:solidFill>
                    <a:schemeClr val="bg1">
                      <a:lumMod val="50000"/>
                    </a:schemeClr>
                  </a:solidFill>
                </a:rPr>
                <a:t>github.com/</a:t>
              </a:r>
              <a:r>
                <a:rPr lang="en-US" sz="1836" dirty="0" err="1">
                  <a:solidFill>
                    <a:schemeClr val="bg1">
                      <a:lumMod val="50000"/>
                    </a:schemeClr>
                  </a:solidFill>
                </a:rPr>
                <a:t>sharepoint</a:t>
              </a:r>
              <a:endParaRPr lang="en-US" sz="1836" dirty="0">
                <a:solidFill>
                  <a:schemeClr val="bg1">
                    <a:lumMod val="50000"/>
                  </a:schemeClr>
                </a:solidFill>
              </a:endParaRPr>
            </a:p>
            <a:p>
              <a:pPr algn="ctr">
                <a:lnSpc>
                  <a:spcPct val="90000"/>
                </a:lnSpc>
                <a:spcAft>
                  <a:spcPts val="600"/>
                </a:spcAft>
              </a:pPr>
              <a:r>
                <a:rPr lang="en-US" sz="1836" dirty="0">
                  <a:solidFill>
                    <a:schemeClr val="bg1">
                      <a:lumMod val="50000"/>
                    </a:schemeClr>
                  </a:solidFill>
                </a:rPr>
                <a:t>github.com/</a:t>
              </a:r>
              <a:r>
                <a:rPr lang="en-US" sz="1836" dirty="0" err="1">
                  <a:solidFill>
                    <a:schemeClr val="bg1">
                      <a:lumMod val="50000"/>
                    </a:schemeClr>
                  </a:solidFill>
                </a:rPr>
                <a:t>pnp</a:t>
              </a:r>
              <a:endParaRPr lang="en-US" sz="1836" dirty="0">
                <a:solidFill>
                  <a:schemeClr val="bg1">
                    <a:lumMod val="50000"/>
                  </a:schemeClr>
                </a:solidFill>
              </a:endParaRPr>
            </a:p>
          </p:txBody>
        </p:sp>
      </p:grpSp>
    </p:spTree>
    <p:extLst>
      <p:ext uri="{BB962C8B-B14F-4D97-AF65-F5344CB8AC3E}">
        <p14:creationId xmlns:p14="http://schemas.microsoft.com/office/powerpoint/2010/main" val="2386612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22" presetClass="entr" presetSubtype="1" fill="hold" nodeType="withEffect">
                                  <p:stCondLst>
                                    <p:cond delay="150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42" presetClass="entr" presetSubtype="0" fill="hold" nodeType="withEffect">
                                  <p:stCondLst>
                                    <p:cond delay="150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1000"/>
                                        <p:tgtEl>
                                          <p:spTgt spid="27"/>
                                        </p:tgtEl>
                                      </p:cBhvr>
                                    </p:animEffect>
                                    <p:anim calcmode="lin" valueType="num">
                                      <p:cBhvr>
                                        <p:cTn id="16" dur="1000" fill="hold"/>
                                        <p:tgtEl>
                                          <p:spTgt spid="27"/>
                                        </p:tgtEl>
                                        <p:attrNameLst>
                                          <p:attrName>ppt_x</p:attrName>
                                        </p:attrNameLst>
                                      </p:cBhvr>
                                      <p:tavLst>
                                        <p:tav tm="0">
                                          <p:val>
                                            <p:strVal val="#ppt_x"/>
                                          </p:val>
                                        </p:tav>
                                        <p:tav tm="100000">
                                          <p:val>
                                            <p:strVal val="#ppt_x"/>
                                          </p:val>
                                        </p:tav>
                                      </p:tavLst>
                                    </p:anim>
                                    <p:anim calcmode="lin" valueType="num">
                                      <p:cBhvr>
                                        <p:cTn id="17" dur="1000" fill="hold"/>
                                        <p:tgtEl>
                                          <p:spTgt spid="27"/>
                                        </p:tgtEl>
                                        <p:attrNameLst>
                                          <p:attrName>ppt_y</p:attrName>
                                        </p:attrNameLst>
                                      </p:cBhvr>
                                      <p:tavLst>
                                        <p:tav tm="0">
                                          <p:val>
                                            <p:strVal val="#ppt_y+.1"/>
                                          </p:val>
                                        </p:tav>
                                        <p:tav tm="100000">
                                          <p:val>
                                            <p:strVal val="#ppt_y"/>
                                          </p:val>
                                        </p:tav>
                                      </p:tavLst>
                                    </p:anim>
                                  </p:childTnLst>
                                </p:cTn>
                              </p:par>
                              <p:par>
                                <p:cTn id="18" presetID="22" presetClass="entr" presetSubtype="1" fill="hold" nodeType="withEffect">
                                  <p:stCondLst>
                                    <p:cond delay="2000"/>
                                  </p:stCondLst>
                                  <p:childTnLst>
                                    <p:set>
                                      <p:cBhvr>
                                        <p:cTn id="19" dur="1" fill="hold">
                                          <p:stCondLst>
                                            <p:cond delay="0"/>
                                          </p:stCondLst>
                                        </p:cTn>
                                        <p:tgtEl>
                                          <p:spTgt spid="16"/>
                                        </p:tgtEl>
                                        <p:attrNameLst>
                                          <p:attrName>style.visibility</p:attrName>
                                        </p:attrNameLst>
                                      </p:cBhvr>
                                      <p:to>
                                        <p:strVal val="visible"/>
                                      </p:to>
                                    </p:set>
                                    <p:animEffect transition="in" filter="wipe(up)">
                                      <p:cBhvr>
                                        <p:cTn id="20" dur="500"/>
                                        <p:tgtEl>
                                          <p:spTgt spid="16"/>
                                        </p:tgtEl>
                                      </p:cBhvr>
                                    </p:animEffect>
                                  </p:childTnLst>
                                </p:cTn>
                              </p:par>
                              <p:par>
                                <p:cTn id="21" presetID="42" presetClass="entr" presetSubtype="0" fill="hold" nodeType="withEffect">
                                  <p:stCondLst>
                                    <p:cond delay="20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1000"/>
                                        <p:tgtEl>
                                          <p:spTgt spid="28"/>
                                        </p:tgtEl>
                                      </p:cBhvr>
                                    </p:animEffect>
                                    <p:anim calcmode="lin" valueType="num">
                                      <p:cBhvr>
                                        <p:cTn id="24" dur="1000" fill="hold"/>
                                        <p:tgtEl>
                                          <p:spTgt spid="28"/>
                                        </p:tgtEl>
                                        <p:attrNameLst>
                                          <p:attrName>ppt_x</p:attrName>
                                        </p:attrNameLst>
                                      </p:cBhvr>
                                      <p:tavLst>
                                        <p:tav tm="0">
                                          <p:val>
                                            <p:strVal val="#ppt_x"/>
                                          </p:val>
                                        </p:tav>
                                        <p:tav tm="100000">
                                          <p:val>
                                            <p:strVal val="#ppt_x"/>
                                          </p:val>
                                        </p:tav>
                                      </p:tavLst>
                                    </p:anim>
                                    <p:anim calcmode="lin" valueType="num">
                                      <p:cBhvr>
                                        <p:cTn id="25" dur="1000" fill="hold"/>
                                        <p:tgtEl>
                                          <p:spTgt spid="28"/>
                                        </p:tgtEl>
                                        <p:attrNameLst>
                                          <p:attrName>ppt_y</p:attrName>
                                        </p:attrNameLst>
                                      </p:cBhvr>
                                      <p:tavLst>
                                        <p:tav tm="0">
                                          <p:val>
                                            <p:strVal val="#ppt_y+.1"/>
                                          </p:val>
                                        </p:tav>
                                        <p:tav tm="100000">
                                          <p:val>
                                            <p:strVal val="#ppt_y"/>
                                          </p:val>
                                        </p:tav>
                                      </p:tavLst>
                                    </p:anim>
                                  </p:childTnLst>
                                </p:cTn>
                              </p:par>
                              <p:par>
                                <p:cTn id="26" presetID="22" presetClass="entr" presetSubtype="1" fill="hold" nodeType="withEffect">
                                  <p:stCondLst>
                                    <p:cond delay="2500"/>
                                  </p:stCondLst>
                                  <p:childTnLst>
                                    <p:set>
                                      <p:cBhvr>
                                        <p:cTn id="27" dur="1" fill="hold">
                                          <p:stCondLst>
                                            <p:cond delay="0"/>
                                          </p:stCondLst>
                                        </p:cTn>
                                        <p:tgtEl>
                                          <p:spTgt spid="12"/>
                                        </p:tgtEl>
                                        <p:attrNameLst>
                                          <p:attrName>style.visibility</p:attrName>
                                        </p:attrNameLst>
                                      </p:cBhvr>
                                      <p:to>
                                        <p:strVal val="visible"/>
                                      </p:to>
                                    </p:set>
                                    <p:animEffect transition="in" filter="wipe(up)">
                                      <p:cBhvr>
                                        <p:cTn id="28" dur="500"/>
                                        <p:tgtEl>
                                          <p:spTgt spid="12"/>
                                        </p:tgtEl>
                                      </p:cBhvr>
                                    </p:animEffect>
                                  </p:childTnLst>
                                </p:cTn>
                              </p:par>
                              <p:par>
                                <p:cTn id="29" presetID="42" presetClass="entr" presetSubtype="0" fill="hold" nodeType="withEffect">
                                  <p:stCondLst>
                                    <p:cond delay="250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1000"/>
                                        <p:tgtEl>
                                          <p:spTgt spid="29"/>
                                        </p:tgtEl>
                                      </p:cBhvr>
                                    </p:animEffect>
                                    <p:anim calcmode="lin" valueType="num">
                                      <p:cBhvr>
                                        <p:cTn id="32" dur="1000" fill="hold"/>
                                        <p:tgtEl>
                                          <p:spTgt spid="29"/>
                                        </p:tgtEl>
                                        <p:attrNameLst>
                                          <p:attrName>ppt_x</p:attrName>
                                        </p:attrNameLst>
                                      </p:cBhvr>
                                      <p:tavLst>
                                        <p:tav tm="0">
                                          <p:val>
                                            <p:strVal val="#ppt_x"/>
                                          </p:val>
                                        </p:tav>
                                        <p:tav tm="100000">
                                          <p:val>
                                            <p:strVal val="#ppt_x"/>
                                          </p:val>
                                        </p:tav>
                                      </p:tavLst>
                                    </p:anim>
                                    <p:anim calcmode="lin" valueType="num">
                                      <p:cBhvr>
                                        <p:cTn id="33"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4505721" cy="369332"/>
          </a:xfrm>
          <a:prstGeom prst="rect">
            <a:avLst/>
          </a:prstGeom>
        </p:spPr>
        <p:txBody>
          <a:bodyPr wrap="none">
            <a:spAutoFit/>
          </a:bodyPr>
          <a:lstStyle/>
          <a:p>
            <a:r>
              <a:rPr lang="en-US" dirty="0"/>
              <a:t>Creating &amp; Running Your First SPFx Project</a:t>
            </a:r>
            <a:endParaRPr lang="en-GB" dirty="0"/>
          </a:p>
        </p:txBody>
      </p:sp>
    </p:spTree>
    <p:extLst>
      <p:ext uri="{BB962C8B-B14F-4D97-AF65-F5344CB8AC3E}">
        <p14:creationId xmlns:p14="http://schemas.microsoft.com/office/powerpoint/2010/main" val="35508070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69900" y="2801219"/>
            <a:ext cx="5551730" cy="2462451"/>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What is TypeScript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Using TypeScript in your project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Variables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Functions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Interfaces and Classes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Modules and Namespaces </a:t>
            </a:r>
            <a:endParaRPr lang="en-AU" sz="2040" dirty="0">
              <a:solidFill>
                <a:schemeClr val="tx1"/>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58449" y="1973683"/>
            <a:ext cx="3601516" cy="369333"/>
          </a:xfrm>
          <a:prstGeom prst="rect">
            <a:avLst/>
          </a:prstGeom>
        </p:spPr>
        <p:txBody>
          <a:bodyPr wrap="square">
            <a:spAutoFit/>
          </a:bodyPr>
          <a:lstStyle/>
          <a:p>
            <a:r>
              <a:rPr lang="en-GB" b="1" dirty="0">
                <a:solidFill>
                  <a:srgbClr val="7030A0"/>
                </a:solidFill>
              </a:rPr>
              <a:t>TypeScript </a:t>
            </a:r>
          </a:p>
        </p:txBody>
      </p:sp>
    </p:spTree>
    <p:extLst>
      <p:ext uri="{BB962C8B-B14F-4D97-AF65-F5344CB8AC3E}">
        <p14:creationId xmlns:p14="http://schemas.microsoft.com/office/powerpoint/2010/main" val="24642877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solidFill>
                  <a:schemeClr val="bg1">
                    <a:lumMod val="25000"/>
                  </a:schemeClr>
                </a:solidFill>
              </a:rPr>
              <a:t>What is TypeScript?</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11375536" cy="3545953"/>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ü"/>
            </a:pPr>
            <a:r>
              <a:rPr lang="en-US" sz="2400" dirty="0"/>
              <a:t>By definition, “TypeScript is JavaScript for application-scale development.”</a:t>
            </a:r>
          </a:p>
          <a:p>
            <a:pPr>
              <a:lnSpc>
                <a:spcPct val="130000"/>
              </a:lnSpc>
              <a:spcBef>
                <a:spcPts val="0"/>
              </a:spcBef>
              <a:buFont typeface="Wingdings" panose="05000000000000000000" pitchFamily="2" charset="2"/>
              <a:buChar char="ü"/>
            </a:pPr>
            <a:endParaRPr lang="en-US" sz="2400" dirty="0"/>
          </a:p>
          <a:p>
            <a:pPr algn="just">
              <a:lnSpc>
                <a:spcPct val="130000"/>
              </a:lnSpc>
              <a:spcBef>
                <a:spcPts val="0"/>
              </a:spcBef>
              <a:buFont typeface="Wingdings" panose="05000000000000000000" pitchFamily="2" charset="2"/>
              <a:buChar char="ü"/>
            </a:pPr>
            <a:r>
              <a:rPr lang="en-US" sz="2400" dirty="0"/>
              <a:t>TypeScript is a strongly typed, object oriented, compiled language. It was designed by Anders Hejlsberg (designer of C#) at Microsoft. TypeScript is both a language and a set of tools. TypeScript is a typed superset of JavaScript compiled to JavaScript. In other words, TypeScript is JavaScript plus some additional features.</a:t>
            </a:r>
            <a:endParaRPr lang="en-GB" dirty="0"/>
          </a:p>
        </p:txBody>
      </p:sp>
      <p:pic>
        <p:nvPicPr>
          <p:cNvPr id="5122" name="Picture 2" descr="TypeScript Figure">
            <a:extLst>
              <a:ext uri="{FF2B5EF4-FFF2-40B4-BE49-F238E27FC236}">
                <a16:creationId xmlns:a16="http://schemas.microsoft.com/office/drawing/2014/main" id="{B57D3E7B-A8CB-4454-9EDC-27D3F34A4E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9501" y="4701458"/>
            <a:ext cx="2295525" cy="21050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B48A0E2-A884-4FA7-BCA4-56D45DB1E303}"/>
              </a:ext>
            </a:extLst>
          </p:cNvPr>
          <p:cNvSpPr/>
          <p:nvPr/>
        </p:nvSpPr>
        <p:spPr>
          <a:xfrm>
            <a:off x="849330" y="5517904"/>
            <a:ext cx="3947957" cy="646331"/>
          </a:xfrm>
          <a:prstGeom prst="rect">
            <a:avLst/>
          </a:prstGeom>
          <a:solidFill>
            <a:schemeClr val="bg1">
              <a:lumMod val="90000"/>
            </a:schemeClr>
          </a:solidFill>
        </p:spPr>
        <p:txBody>
          <a:bodyPr wrap="square">
            <a:spAutoFit/>
          </a:bodyPr>
          <a:lstStyle/>
          <a:p>
            <a:r>
              <a:rPr lang="en-GB" dirty="0"/>
              <a:t>var </a:t>
            </a:r>
            <a:r>
              <a:rPr lang="en-GB" dirty="0" err="1"/>
              <a:t>message:string</a:t>
            </a:r>
            <a:r>
              <a:rPr lang="en-GB" dirty="0"/>
              <a:t> = "Hello World" </a:t>
            </a:r>
          </a:p>
          <a:p>
            <a:r>
              <a:rPr lang="en-GB" dirty="0"/>
              <a:t>console.log(message)</a:t>
            </a:r>
          </a:p>
        </p:txBody>
      </p:sp>
      <p:sp>
        <p:nvSpPr>
          <p:cNvPr id="7" name="Rectangle 6">
            <a:extLst>
              <a:ext uri="{FF2B5EF4-FFF2-40B4-BE49-F238E27FC236}">
                <a16:creationId xmlns:a16="http://schemas.microsoft.com/office/drawing/2014/main" id="{ACC6B2BC-53E6-4A06-AFD3-D89979C25134}"/>
              </a:ext>
            </a:extLst>
          </p:cNvPr>
          <p:cNvSpPr/>
          <p:nvPr/>
        </p:nvSpPr>
        <p:spPr>
          <a:xfrm>
            <a:off x="7845057" y="5517903"/>
            <a:ext cx="3304140" cy="646331"/>
          </a:xfrm>
          <a:prstGeom prst="rect">
            <a:avLst/>
          </a:prstGeom>
          <a:solidFill>
            <a:schemeClr val="bg1">
              <a:lumMod val="90000"/>
            </a:schemeClr>
          </a:solidFill>
        </p:spPr>
        <p:txBody>
          <a:bodyPr wrap="square">
            <a:spAutoFit/>
          </a:bodyPr>
          <a:lstStyle/>
          <a:p>
            <a:r>
              <a:rPr lang="en-GB" dirty="0"/>
              <a:t>var message = "Hello World";</a:t>
            </a:r>
          </a:p>
          <a:p>
            <a:r>
              <a:rPr lang="en-GB" dirty="0"/>
              <a:t>console.log(message);</a:t>
            </a:r>
          </a:p>
        </p:txBody>
      </p:sp>
      <p:sp>
        <p:nvSpPr>
          <p:cNvPr id="8" name="TextBox 7">
            <a:extLst>
              <a:ext uri="{FF2B5EF4-FFF2-40B4-BE49-F238E27FC236}">
                <a16:creationId xmlns:a16="http://schemas.microsoft.com/office/drawing/2014/main" id="{7536AA5F-3FE6-4E70-B3EA-CAE4FD2D784E}"/>
              </a:ext>
            </a:extLst>
          </p:cNvPr>
          <p:cNvSpPr txBox="1"/>
          <p:nvPr/>
        </p:nvSpPr>
        <p:spPr>
          <a:xfrm>
            <a:off x="1287278" y="4890039"/>
            <a:ext cx="1779013" cy="627864"/>
          </a:xfrm>
          <a:prstGeom prst="rect">
            <a:avLst/>
          </a:prstGeom>
          <a:noFill/>
        </p:spPr>
        <p:txBody>
          <a:bodyPr wrap="non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TypeScript</a:t>
            </a:r>
          </a:p>
        </p:txBody>
      </p:sp>
      <p:sp>
        <p:nvSpPr>
          <p:cNvPr id="10" name="TextBox 9">
            <a:extLst>
              <a:ext uri="{FF2B5EF4-FFF2-40B4-BE49-F238E27FC236}">
                <a16:creationId xmlns:a16="http://schemas.microsoft.com/office/drawing/2014/main" id="{FDB507FF-116E-4489-A3B9-651064A344AB}"/>
              </a:ext>
            </a:extLst>
          </p:cNvPr>
          <p:cNvSpPr txBox="1"/>
          <p:nvPr/>
        </p:nvSpPr>
        <p:spPr>
          <a:xfrm>
            <a:off x="8542843" y="4939991"/>
            <a:ext cx="1706236" cy="627864"/>
          </a:xfrm>
          <a:prstGeom prst="rect">
            <a:avLst/>
          </a:prstGeom>
          <a:noFill/>
        </p:spPr>
        <p:txBody>
          <a:bodyPr wrap="non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JavaScript</a:t>
            </a:r>
          </a:p>
        </p:txBody>
      </p:sp>
    </p:spTree>
    <p:extLst>
      <p:ext uri="{BB962C8B-B14F-4D97-AF65-F5344CB8AC3E}">
        <p14:creationId xmlns:p14="http://schemas.microsoft.com/office/powerpoint/2010/main" val="15268812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Using TypeScript in your project </a:t>
            </a:r>
            <a:endParaRPr lang="en-US" sz="4000" dirty="0">
              <a:solidFill>
                <a:schemeClr val="bg1">
                  <a:lumMod val="25000"/>
                </a:schemeClr>
              </a:solidFill>
            </a:endParaRPr>
          </a:p>
        </p:txBody>
      </p:sp>
      <p:sp>
        <p:nvSpPr>
          <p:cNvPr id="9" name="Text Placeholder 2">
            <a:extLst>
              <a:ext uri="{FF2B5EF4-FFF2-40B4-BE49-F238E27FC236}">
                <a16:creationId xmlns:a16="http://schemas.microsoft.com/office/drawing/2014/main" id="{0A5A128E-4F95-4F43-B37E-3B42FE5406F2}"/>
              </a:ext>
            </a:extLst>
          </p:cNvPr>
          <p:cNvSpPr txBox="1">
            <a:spLocks/>
          </p:cNvSpPr>
          <p:nvPr/>
        </p:nvSpPr>
        <p:spPr>
          <a:xfrm>
            <a:off x="529661" y="1065805"/>
            <a:ext cx="11375536" cy="4182055"/>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gn="just">
              <a:lnSpc>
                <a:spcPct val="130000"/>
              </a:lnSpc>
              <a:spcBef>
                <a:spcPts val="0"/>
              </a:spcBef>
              <a:buFont typeface="Wingdings" panose="05000000000000000000" pitchFamily="2" charset="2"/>
              <a:buChar char="§"/>
            </a:pPr>
            <a:r>
              <a:rPr lang="en-US" sz="2400" dirty="0"/>
              <a:t>Install Typescript  - </a:t>
            </a:r>
            <a:r>
              <a:rPr lang="en-US" sz="2400" i="1" dirty="0"/>
              <a:t>npm install -g typescript</a:t>
            </a:r>
          </a:p>
          <a:p>
            <a:pPr algn="just">
              <a:lnSpc>
                <a:spcPct val="130000"/>
              </a:lnSpc>
              <a:spcBef>
                <a:spcPts val="0"/>
              </a:spcBef>
              <a:buFont typeface="Wingdings" panose="05000000000000000000" pitchFamily="2" charset="2"/>
              <a:buChar char="§"/>
            </a:pPr>
            <a:r>
              <a:rPr lang="en-GB" sz="2400" dirty="0"/>
              <a:t>Compile </a:t>
            </a:r>
            <a:r>
              <a:rPr lang="en-GB" sz="2400" i="1" dirty="0" err="1">
                <a:highlight>
                  <a:srgbClr val="FFFF00"/>
                </a:highlight>
              </a:rPr>
              <a:t>tsc</a:t>
            </a:r>
            <a:r>
              <a:rPr lang="en-GB" sz="2400" i="1" dirty="0">
                <a:highlight>
                  <a:srgbClr val="FFFF00"/>
                </a:highlight>
              </a:rPr>
              <a:t> </a:t>
            </a:r>
            <a:r>
              <a:rPr lang="en-GB" sz="2400" i="1" dirty="0" err="1">
                <a:highlight>
                  <a:srgbClr val="FFFF00"/>
                </a:highlight>
              </a:rPr>
              <a:t>app.ts</a:t>
            </a:r>
            <a:endParaRPr lang="en-GB" sz="2400" i="1" dirty="0">
              <a:highlight>
                <a:srgbClr val="FFFF00"/>
              </a:highlight>
            </a:endParaRPr>
          </a:p>
          <a:p>
            <a:pPr algn="just">
              <a:lnSpc>
                <a:spcPct val="130000"/>
              </a:lnSpc>
              <a:spcBef>
                <a:spcPts val="0"/>
              </a:spcBef>
              <a:buFont typeface="Wingdings" panose="05000000000000000000" pitchFamily="2" charset="2"/>
              <a:buChar char="§"/>
            </a:pPr>
            <a:r>
              <a:rPr lang="en-GB" sz="2400" dirty="0"/>
              <a:t>Execute </a:t>
            </a:r>
            <a:r>
              <a:rPr lang="en-GB" sz="2400" i="1" dirty="0">
                <a:highlight>
                  <a:srgbClr val="FFFF00"/>
                </a:highlight>
              </a:rPr>
              <a:t>node app.js</a:t>
            </a:r>
          </a:p>
          <a:p>
            <a:pPr algn="just">
              <a:lnSpc>
                <a:spcPct val="130000"/>
              </a:lnSpc>
              <a:spcBef>
                <a:spcPts val="0"/>
              </a:spcBef>
              <a:buFont typeface="Wingdings" panose="05000000000000000000" pitchFamily="2" charset="2"/>
              <a:buChar char="§"/>
            </a:pPr>
            <a:r>
              <a:rPr lang="en-GB" sz="2400" dirty="0"/>
              <a:t>Typescript configuration </a:t>
            </a:r>
            <a:r>
              <a:rPr lang="en-GB" sz="2400" i="1" dirty="0" err="1">
                <a:highlight>
                  <a:srgbClr val="FFFF00"/>
                </a:highlight>
              </a:rPr>
              <a:t>tsc</a:t>
            </a:r>
            <a:r>
              <a:rPr lang="en-GB" sz="2400" i="1" dirty="0">
                <a:highlight>
                  <a:srgbClr val="FFFF00"/>
                </a:highlight>
              </a:rPr>
              <a:t> --</a:t>
            </a:r>
            <a:r>
              <a:rPr lang="en-GB" sz="2400" i="1" dirty="0" err="1">
                <a:highlight>
                  <a:srgbClr val="FFFF00"/>
                </a:highlight>
              </a:rPr>
              <a:t>init</a:t>
            </a:r>
            <a:endParaRPr lang="en-GB" sz="2400" i="1" dirty="0">
              <a:highlight>
                <a:srgbClr val="FFFF00"/>
              </a:highlight>
            </a:endParaRPr>
          </a:p>
          <a:p>
            <a:pPr algn="just">
              <a:lnSpc>
                <a:spcPct val="130000"/>
              </a:lnSpc>
              <a:spcBef>
                <a:spcPts val="0"/>
              </a:spcBef>
              <a:buFont typeface="Wingdings" panose="05000000000000000000" pitchFamily="2" charset="2"/>
              <a:buChar char="§"/>
            </a:pPr>
            <a:r>
              <a:rPr lang="en-US" sz="2400" i="1" dirty="0"/>
              <a:t> </a:t>
            </a:r>
            <a:r>
              <a:rPr lang="en-GB" sz="2400" i="1" dirty="0"/>
              <a:t>"</a:t>
            </a:r>
            <a:r>
              <a:rPr lang="en-GB" sz="2400" i="1" dirty="0">
                <a:highlight>
                  <a:srgbClr val="FFFF00"/>
                </a:highlight>
              </a:rPr>
              <a:t>target": "es6“</a:t>
            </a:r>
          </a:p>
          <a:p>
            <a:pPr algn="just">
              <a:lnSpc>
                <a:spcPct val="130000"/>
              </a:lnSpc>
              <a:spcBef>
                <a:spcPts val="0"/>
              </a:spcBef>
              <a:buFont typeface="Wingdings" panose="05000000000000000000" pitchFamily="2" charset="2"/>
              <a:buChar char="§"/>
            </a:pPr>
            <a:r>
              <a:rPr lang="en-GB" sz="2400" dirty="0"/>
              <a:t>Compile </a:t>
            </a:r>
            <a:r>
              <a:rPr lang="en-GB" sz="2400" i="1" dirty="0" err="1">
                <a:highlight>
                  <a:srgbClr val="FFFF00"/>
                </a:highlight>
              </a:rPr>
              <a:t>tsc</a:t>
            </a:r>
            <a:r>
              <a:rPr lang="en-GB" sz="2400" i="1" dirty="0">
                <a:highlight>
                  <a:srgbClr val="FFFF00"/>
                </a:highlight>
              </a:rPr>
              <a:t> </a:t>
            </a:r>
          </a:p>
          <a:p>
            <a:pPr algn="just">
              <a:lnSpc>
                <a:spcPct val="130000"/>
              </a:lnSpc>
              <a:spcBef>
                <a:spcPts val="0"/>
              </a:spcBef>
              <a:buFont typeface="Wingdings" panose="05000000000000000000" pitchFamily="2" charset="2"/>
              <a:buChar char="§"/>
            </a:pPr>
            <a:r>
              <a:rPr lang="en-GB" sz="2400" i="1" dirty="0">
                <a:highlight>
                  <a:srgbClr val="FFFF00"/>
                </a:highlight>
              </a:rPr>
              <a:t>"</a:t>
            </a:r>
            <a:r>
              <a:rPr lang="en-GB" sz="2400" i="1" dirty="0" err="1">
                <a:highlight>
                  <a:srgbClr val="FFFF00"/>
                </a:highlight>
              </a:rPr>
              <a:t>outDir</a:t>
            </a:r>
            <a:r>
              <a:rPr lang="en-GB" sz="2400" i="1" dirty="0">
                <a:highlight>
                  <a:srgbClr val="FFFF00"/>
                </a:highlight>
              </a:rPr>
              <a:t>": "./</a:t>
            </a:r>
            <a:r>
              <a:rPr lang="en-GB" sz="2400" i="1" dirty="0" err="1">
                <a:highlight>
                  <a:srgbClr val="FFFF00"/>
                </a:highlight>
              </a:rPr>
              <a:t>dist</a:t>
            </a:r>
            <a:r>
              <a:rPr lang="en-GB" sz="2400" i="1" dirty="0">
                <a:highlight>
                  <a:srgbClr val="FFFF00"/>
                </a:highlight>
              </a:rPr>
              <a:t>“</a:t>
            </a:r>
          </a:p>
          <a:p>
            <a:pPr algn="just">
              <a:lnSpc>
                <a:spcPct val="130000"/>
              </a:lnSpc>
              <a:spcBef>
                <a:spcPts val="0"/>
              </a:spcBef>
              <a:buFont typeface="Wingdings" panose="05000000000000000000" pitchFamily="2" charset="2"/>
              <a:buChar char="§"/>
            </a:pPr>
            <a:r>
              <a:rPr lang="en-GB" sz="2400" dirty="0"/>
              <a:t>Execute </a:t>
            </a:r>
            <a:r>
              <a:rPr lang="en-GB" sz="2400" i="1" dirty="0">
                <a:highlight>
                  <a:srgbClr val="FFFF00"/>
                </a:highlight>
              </a:rPr>
              <a:t>node app.js</a:t>
            </a:r>
            <a:endParaRPr lang="en-US" sz="2400" i="1" dirty="0">
              <a:highlight>
                <a:srgbClr val="FFFF00"/>
              </a:highlight>
            </a:endParaRPr>
          </a:p>
          <a:p>
            <a:pPr marL="0" indent="0" algn="just">
              <a:lnSpc>
                <a:spcPct val="130000"/>
              </a:lnSpc>
              <a:spcBef>
                <a:spcPts val="0"/>
              </a:spcBef>
              <a:buNone/>
            </a:pPr>
            <a:endParaRPr lang="en-US" sz="2400" dirty="0"/>
          </a:p>
          <a:p>
            <a:pPr marL="0" indent="0" algn="just">
              <a:lnSpc>
                <a:spcPct val="130000"/>
              </a:lnSpc>
              <a:spcBef>
                <a:spcPts val="0"/>
              </a:spcBef>
              <a:buNone/>
            </a:pPr>
            <a:endParaRPr lang="en-GB" dirty="0"/>
          </a:p>
        </p:txBody>
      </p:sp>
      <p:pic>
        <p:nvPicPr>
          <p:cNvPr id="3" name="Picture 2">
            <a:extLst>
              <a:ext uri="{FF2B5EF4-FFF2-40B4-BE49-F238E27FC236}">
                <a16:creationId xmlns:a16="http://schemas.microsoft.com/office/drawing/2014/main" id="{9B5EF3D7-DF0E-4ADF-96B2-A03BBD26F281}"/>
              </a:ext>
            </a:extLst>
          </p:cNvPr>
          <p:cNvPicPr>
            <a:picLocks noChangeAspect="1"/>
          </p:cNvPicPr>
          <p:nvPr/>
        </p:nvPicPr>
        <p:blipFill>
          <a:blip r:embed="rId2"/>
          <a:stretch>
            <a:fillRect/>
          </a:stretch>
        </p:blipFill>
        <p:spPr>
          <a:xfrm>
            <a:off x="5178976" y="3906009"/>
            <a:ext cx="6372225" cy="66675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994447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1"/>
            <a:ext cx="11574000" cy="779367"/>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Variables</a:t>
            </a:r>
            <a:endParaRPr lang="en-US" sz="4000" dirty="0">
              <a:solidFill>
                <a:schemeClr val="bg1">
                  <a:lumMod val="25000"/>
                </a:schemeClr>
              </a:solidFill>
            </a:endParaRPr>
          </a:p>
        </p:txBody>
      </p:sp>
      <p:sp>
        <p:nvSpPr>
          <p:cNvPr id="9" name="Text Placeholder 2">
            <a:extLst>
              <a:ext uri="{FF2B5EF4-FFF2-40B4-BE49-F238E27FC236}">
                <a16:creationId xmlns:a16="http://schemas.microsoft.com/office/drawing/2014/main" id="{0A5A128E-4F95-4F43-B37E-3B42FE5406F2}"/>
              </a:ext>
            </a:extLst>
          </p:cNvPr>
          <p:cNvSpPr txBox="1">
            <a:spLocks/>
          </p:cNvSpPr>
          <p:nvPr/>
        </p:nvSpPr>
        <p:spPr>
          <a:xfrm>
            <a:off x="529661" y="1065805"/>
            <a:ext cx="11375536" cy="5361499"/>
          </a:xfrm>
          <a:prstGeom prst="rect">
            <a:avLst/>
          </a:prstGeom>
        </p:spPr>
        <p:txBody>
          <a:bodyPr>
            <a:normAutofit lnSpcReduction="10000"/>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sz="1700" dirty="0"/>
              <a:t>Variables can be declared using: </a:t>
            </a:r>
            <a:r>
              <a:rPr lang="en-US" sz="1700" b="1" dirty="0"/>
              <a:t>var</a:t>
            </a:r>
            <a:r>
              <a:rPr lang="en-US" sz="1700" dirty="0"/>
              <a:t>, </a:t>
            </a:r>
            <a:r>
              <a:rPr lang="en-US" sz="1700" b="1" dirty="0"/>
              <a:t>let</a:t>
            </a:r>
            <a:r>
              <a:rPr lang="en-US" sz="1700" dirty="0"/>
              <a:t>, and </a:t>
            </a:r>
            <a:r>
              <a:rPr lang="en-US" sz="1700" b="1" dirty="0"/>
              <a:t>const</a:t>
            </a:r>
          </a:p>
          <a:p>
            <a:pPr algn="just">
              <a:lnSpc>
                <a:spcPct val="130000"/>
              </a:lnSpc>
              <a:spcBef>
                <a:spcPts val="0"/>
              </a:spcBef>
              <a:buFont typeface="Wingdings" panose="05000000000000000000" pitchFamily="2" charset="2"/>
              <a:buChar char="§"/>
            </a:pPr>
            <a:endParaRPr lang="en-US" sz="1700" dirty="0"/>
          </a:p>
          <a:p>
            <a:pPr algn="just">
              <a:lnSpc>
                <a:spcPct val="130000"/>
              </a:lnSpc>
              <a:spcBef>
                <a:spcPts val="0"/>
              </a:spcBef>
              <a:buFont typeface="Wingdings" panose="05000000000000000000" pitchFamily="2" charset="2"/>
              <a:buChar char="§"/>
            </a:pPr>
            <a:r>
              <a:rPr lang="en-US" sz="1700" b="1" dirty="0"/>
              <a:t>var Declaration</a:t>
            </a:r>
          </a:p>
          <a:p>
            <a:pPr lvl="1" algn="just">
              <a:lnSpc>
                <a:spcPct val="130000"/>
              </a:lnSpc>
              <a:spcBef>
                <a:spcPts val="0"/>
              </a:spcBef>
              <a:buFont typeface="Wingdings" panose="05000000000000000000" pitchFamily="2" charset="2"/>
              <a:buChar char="ü"/>
            </a:pPr>
            <a:r>
              <a:rPr lang="en-US" sz="1700" dirty="0"/>
              <a:t>Variables in TypeScript can be declared using var keyword, same as in JavaScript. The scoping rules remains the same as in JavaScript.</a:t>
            </a:r>
          </a:p>
          <a:p>
            <a:pPr lvl="1" algn="just">
              <a:lnSpc>
                <a:spcPct val="130000"/>
              </a:lnSpc>
              <a:spcBef>
                <a:spcPts val="0"/>
              </a:spcBef>
              <a:buFont typeface="Wingdings" panose="05000000000000000000" pitchFamily="2" charset="2"/>
              <a:buChar char="ü"/>
            </a:pPr>
            <a:r>
              <a:rPr lang="en-GB" sz="1700" dirty="0">
                <a:highlight>
                  <a:srgbClr val="FFFF00"/>
                </a:highlight>
              </a:rPr>
              <a:t>var string1:string = "string </a:t>
            </a:r>
            <a:r>
              <a:rPr lang="en-GB" sz="1700" dirty="0" err="1">
                <a:highlight>
                  <a:srgbClr val="FFFF00"/>
                </a:highlight>
              </a:rPr>
              <a:t>val</a:t>
            </a:r>
            <a:r>
              <a:rPr lang="en-GB" sz="1700" dirty="0">
                <a:highlight>
                  <a:srgbClr val="FFFF00"/>
                </a:highlight>
              </a:rPr>
              <a:t>“</a:t>
            </a:r>
          </a:p>
          <a:p>
            <a:pPr algn="just">
              <a:lnSpc>
                <a:spcPct val="130000"/>
              </a:lnSpc>
              <a:spcBef>
                <a:spcPts val="0"/>
              </a:spcBef>
              <a:buFont typeface="Wingdings" panose="05000000000000000000" pitchFamily="2" charset="2"/>
              <a:buChar char="§"/>
            </a:pPr>
            <a:r>
              <a:rPr lang="en-US" sz="1700" b="1" dirty="0"/>
              <a:t>let Declaration</a:t>
            </a:r>
          </a:p>
          <a:p>
            <a:pPr lvl="1" algn="just">
              <a:lnSpc>
                <a:spcPct val="130000"/>
              </a:lnSpc>
              <a:spcBef>
                <a:spcPts val="0"/>
              </a:spcBef>
              <a:buFont typeface="Wingdings" panose="05000000000000000000" pitchFamily="2" charset="2"/>
              <a:buChar char="ü"/>
            </a:pPr>
            <a:r>
              <a:rPr lang="en-US" sz="1700" dirty="0"/>
              <a:t>To solve problems with var declarations, ES6 introduced two new types of variable declarations in JavaScript, using the keywords let and const. TypeScript, being a superset of JavaScript, also supports these new types of variable declarations.</a:t>
            </a:r>
          </a:p>
          <a:p>
            <a:pPr lvl="1" algn="just">
              <a:lnSpc>
                <a:spcPct val="130000"/>
              </a:lnSpc>
              <a:spcBef>
                <a:spcPts val="0"/>
              </a:spcBef>
              <a:buFont typeface="Wingdings" panose="05000000000000000000" pitchFamily="2" charset="2"/>
              <a:buChar char="ü"/>
            </a:pPr>
            <a:r>
              <a:rPr lang="en-US" sz="1700" dirty="0"/>
              <a:t>Let variables cannot be re-declared</a:t>
            </a:r>
            <a:endParaRPr lang="en-GB" sz="1700" dirty="0"/>
          </a:p>
          <a:p>
            <a:pPr lvl="1" algn="just">
              <a:lnSpc>
                <a:spcPct val="130000"/>
              </a:lnSpc>
              <a:spcBef>
                <a:spcPts val="0"/>
              </a:spcBef>
              <a:buFont typeface="Wingdings" panose="05000000000000000000" pitchFamily="2" charset="2"/>
              <a:buChar char="ü"/>
            </a:pPr>
            <a:r>
              <a:rPr lang="nn-NO" sz="1700" dirty="0">
                <a:highlight>
                  <a:srgbClr val="FFFF00"/>
                </a:highlight>
              </a:rPr>
              <a:t>let string2:string = "string val 2s</a:t>
            </a:r>
            <a:r>
              <a:rPr lang="en-GB" sz="1700" dirty="0">
                <a:highlight>
                  <a:srgbClr val="FFFF00"/>
                </a:highlight>
              </a:rPr>
              <a:t> “</a:t>
            </a:r>
            <a:endParaRPr lang="nn-NO" sz="1700" dirty="0">
              <a:highlight>
                <a:srgbClr val="FFFF00"/>
              </a:highlight>
            </a:endParaRPr>
          </a:p>
          <a:p>
            <a:pPr algn="just">
              <a:lnSpc>
                <a:spcPct val="130000"/>
              </a:lnSpc>
              <a:spcBef>
                <a:spcPts val="0"/>
              </a:spcBef>
              <a:buFont typeface="Wingdings" panose="05000000000000000000" pitchFamily="2" charset="2"/>
              <a:buChar char="ü"/>
            </a:pPr>
            <a:r>
              <a:rPr lang="en-US" sz="2108" b="1" dirty="0"/>
              <a:t>const Declaration</a:t>
            </a:r>
          </a:p>
          <a:p>
            <a:pPr lvl="1" algn="just">
              <a:lnSpc>
                <a:spcPct val="130000"/>
              </a:lnSpc>
              <a:spcBef>
                <a:spcPts val="0"/>
              </a:spcBef>
              <a:buFont typeface="Wingdings" panose="05000000000000000000" pitchFamily="2" charset="2"/>
              <a:buChar char="ü"/>
            </a:pPr>
            <a:r>
              <a:rPr lang="en-US" sz="1700" dirty="0"/>
              <a:t>Variables can be declared using const similar to var or let declarations. The const makes a variable a constant where its value cannot be changed. Const variables have the same scoping rules as let variables.</a:t>
            </a:r>
          </a:p>
          <a:p>
            <a:pPr lvl="1" algn="just">
              <a:lnSpc>
                <a:spcPct val="130000"/>
              </a:lnSpc>
              <a:spcBef>
                <a:spcPts val="0"/>
              </a:spcBef>
              <a:buFont typeface="Wingdings" panose="05000000000000000000" pitchFamily="2" charset="2"/>
              <a:buChar char="ü"/>
            </a:pPr>
            <a:r>
              <a:rPr lang="nn-NO" sz="1700" dirty="0">
                <a:highlight>
                  <a:srgbClr val="FFFF00"/>
                </a:highlight>
              </a:rPr>
              <a:t>const num:number = 100;</a:t>
            </a:r>
          </a:p>
          <a:p>
            <a:pPr algn="just">
              <a:lnSpc>
                <a:spcPct val="130000"/>
              </a:lnSpc>
              <a:spcBef>
                <a:spcPts val="0"/>
              </a:spcBef>
              <a:buFont typeface="Wingdings" panose="05000000000000000000" pitchFamily="2" charset="2"/>
              <a:buChar char="ü"/>
            </a:pPr>
            <a:endParaRPr lang="nn-NO" sz="2108" dirty="0"/>
          </a:p>
          <a:p>
            <a:pPr algn="just">
              <a:lnSpc>
                <a:spcPct val="130000"/>
              </a:lnSpc>
              <a:spcBef>
                <a:spcPts val="0"/>
              </a:spcBef>
              <a:buFont typeface="Wingdings" panose="05000000000000000000" pitchFamily="2" charset="2"/>
              <a:buChar char="§"/>
            </a:pPr>
            <a:endParaRPr lang="en-US" dirty="0"/>
          </a:p>
          <a:p>
            <a:pPr algn="just">
              <a:lnSpc>
                <a:spcPct val="130000"/>
              </a:lnSpc>
              <a:spcBef>
                <a:spcPts val="0"/>
              </a:spcBef>
              <a:buFont typeface="Wingdings" panose="05000000000000000000" pitchFamily="2" charset="2"/>
              <a:buChar char="§"/>
            </a:pPr>
            <a:endParaRPr lang="en-GB" dirty="0"/>
          </a:p>
        </p:txBody>
      </p:sp>
    </p:spTree>
    <p:extLst>
      <p:ext uri="{BB962C8B-B14F-4D97-AF65-F5344CB8AC3E}">
        <p14:creationId xmlns:p14="http://schemas.microsoft.com/office/powerpoint/2010/main" val="2431874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65138" y="632779"/>
            <a:ext cx="11533187" cy="411162"/>
          </a:xfrm>
          <a:prstGeom prst="rect">
            <a:avLst/>
          </a:prstGeom>
        </p:spPr>
        <p:txBody>
          <a:bodyPr vert="horz" wrap="square" lIns="0" tIns="0" rIns="0" bIns="0" rtlCol="0" anchor="t">
            <a:normAutofit/>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932742">
              <a:lnSpc>
                <a:spcPts val="3200"/>
              </a:lnSpc>
              <a:spcAft>
                <a:spcPts val="600"/>
              </a:spcAft>
            </a:pPr>
            <a:r>
              <a:rPr lang="en-US" sz="2800" b="0" kern="1200" cap="none" spc="-150" baseline="0">
                <a:ln w="3175">
                  <a:noFill/>
                </a:ln>
                <a:solidFill>
                  <a:srgbClr val="2F2F2F"/>
                </a:solidFill>
                <a:effectLst/>
                <a:latin typeface="+mj-lt"/>
                <a:ea typeface="+mn-ea"/>
                <a:cs typeface="Segoe UI" pitchFamily="34" charset="0"/>
              </a:rPr>
              <a:t>Data Types</a:t>
            </a:r>
          </a:p>
        </p:txBody>
      </p:sp>
      <p:graphicFrame>
        <p:nvGraphicFramePr>
          <p:cNvPr id="3" name="Table 2">
            <a:extLst>
              <a:ext uri="{FF2B5EF4-FFF2-40B4-BE49-F238E27FC236}">
                <a16:creationId xmlns:a16="http://schemas.microsoft.com/office/drawing/2014/main" id="{9D9DDA98-D0FB-4BC9-A496-DE134A91BD51}"/>
              </a:ext>
            </a:extLst>
          </p:cNvPr>
          <p:cNvGraphicFramePr>
            <a:graphicFrameLocks noGrp="1"/>
          </p:cNvGraphicFramePr>
          <p:nvPr/>
        </p:nvGraphicFramePr>
        <p:xfrm>
          <a:off x="465138" y="1258957"/>
          <a:ext cx="10892125" cy="4943866"/>
        </p:xfrm>
        <a:graphic>
          <a:graphicData uri="http://schemas.openxmlformats.org/drawingml/2006/table">
            <a:tbl>
              <a:tblPr/>
              <a:tblGrid>
                <a:gridCol w="872038">
                  <a:extLst>
                    <a:ext uri="{9D8B030D-6E8A-4147-A177-3AD203B41FA5}">
                      <a16:colId xmlns:a16="http://schemas.microsoft.com/office/drawing/2014/main" val="890400590"/>
                    </a:ext>
                  </a:extLst>
                </a:gridCol>
                <a:gridCol w="5758203">
                  <a:extLst>
                    <a:ext uri="{9D8B030D-6E8A-4147-A177-3AD203B41FA5}">
                      <a16:colId xmlns:a16="http://schemas.microsoft.com/office/drawing/2014/main" val="829974418"/>
                    </a:ext>
                  </a:extLst>
                </a:gridCol>
                <a:gridCol w="4261884">
                  <a:extLst>
                    <a:ext uri="{9D8B030D-6E8A-4147-A177-3AD203B41FA5}">
                      <a16:colId xmlns:a16="http://schemas.microsoft.com/office/drawing/2014/main" val="1436307087"/>
                    </a:ext>
                  </a:extLst>
                </a:gridCol>
              </a:tblGrid>
              <a:tr h="250558">
                <a:tc>
                  <a:txBody>
                    <a:bodyPr/>
                    <a:lstStyle/>
                    <a:p>
                      <a:pPr algn="l" fontAlgn="b">
                        <a:spcBef>
                          <a:spcPts val="0"/>
                        </a:spcBef>
                        <a:spcAft>
                          <a:spcPts val="0"/>
                        </a:spcAft>
                      </a:pPr>
                      <a:r>
                        <a:rPr lang="en-GB" sz="1100" b="1" i="0" u="none" strike="noStrike">
                          <a:solidFill>
                            <a:srgbClr val="FFFFFF"/>
                          </a:solidFill>
                          <a:effectLst/>
                          <a:latin typeface="Calibri" panose="020F0502020204030204" pitchFamily="34" charset="0"/>
                        </a:rPr>
                        <a:t>Data Types</a:t>
                      </a:r>
                      <a:endParaRPr lang="en-GB" sz="1800" b="0" i="0" u="none" strike="noStrike">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E78"/>
                    </a:solidFill>
                  </a:tcPr>
                </a:tc>
                <a:tc>
                  <a:txBody>
                    <a:bodyPr/>
                    <a:lstStyle/>
                    <a:p>
                      <a:pPr algn="l" fontAlgn="b">
                        <a:spcBef>
                          <a:spcPts val="0"/>
                        </a:spcBef>
                        <a:spcAft>
                          <a:spcPts val="0"/>
                        </a:spcAft>
                      </a:pPr>
                      <a:r>
                        <a:rPr lang="en-GB" sz="1100" b="1" i="0" u="none" strike="noStrike">
                          <a:solidFill>
                            <a:srgbClr val="FFFFFF"/>
                          </a:solidFill>
                          <a:effectLst/>
                          <a:latin typeface="Calibri" panose="020F0502020204030204" pitchFamily="34" charset="0"/>
                        </a:rPr>
                        <a:t>Description</a:t>
                      </a:r>
                      <a:endParaRPr lang="en-GB" sz="1800" b="0" i="0" u="none" strike="noStrike">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E78"/>
                    </a:solidFill>
                  </a:tcPr>
                </a:tc>
                <a:tc>
                  <a:txBody>
                    <a:bodyPr/>
                    <a:lstStyle/>
                    <a:p>
                      <a:pPr algn="l" fontAlgn="b">
                        <a:spcBef>
                          <a:spcPts val="0"/>
                        </a:spcBef>
                        <a:spcAft>
                          <a:spcPts val="0"/>
                        </a:spcAft>
                      </a:pPr>
                      <a:r>
                        <a:rPr lang="en-GB" sz="1100" b="1" i="0" u="none" strike="noStrike">
                          <a:solidFill>
                            <a:srgbClr val="FFFFFF"/>
                          </a:solidFill>
                          <a:effectLst/>
                          <a:latin typeface="Calibri" panose="020F0502020204030204" pitchFamily="34" charset="0"/>
                        </a:rPr>
                        <a:t>Syntax</a:t>
                      </a:r>
                      <a:endParaRPr lang="en-GB" sz="1800" b="0" i="0" u="none" strike="noStrike">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1F4E78"/>
                    </a:solidFill>
                  </a:tcPr>
                </a:tc>
                <a:extLst>
                  <a:ext uri="{0D108BD9-81ED-4DB2-BD59-A6C34878D82A}">
                    <a16:rowId xmlns:a16="http://schemas.microsoft.com/office/drawing/2014/main" val="4152533333"/>
                  </a:ext>
                </a:extLst>
              </a:tr>
              <a:tr h="495930">
                <a:tc>
                  <a:txBody>
                    <a:bodyPr/>
                    <a:lstStyle/>
                    <a:p>
                      <a:pPr algn="l" fontAlgn="ctr">
                        <a:spcBef>
                          <a:spcPts val="0"/>
                        </a:spcBef>
                        <a:spcAft>
                          <a:spcPts val="0"/>
                        </a:spcAft>
                      </a:pPr>
                      <a:r>
                        <a:rPr lang="en-GB" sz="1200" b="0" i="0" u="none" strike="noStrike" dirty="0">
                          <a:solidFill>
                            <a:srgbClr val="000000"/>
                          </a:solidFill>
                          <a:effectLst/>
                          <a:latin typeface="Calibri" panose="020F0502020204030204" pitchFamily="34" charset="0"/>
                        </a:rPr>
                        <a:t>Number</a:t>
                      </a:r>
                      <a:endParaRPr lang="en-GB" sz="1200" b="0" i="0" u="none" strike="noStrike" dirty="0">
                        <a:effectLst/>
                        <a:latin typeface="Arial" panose="020B0604020202020204" pitchFamily="34" charset="0"/>
                      </a:endParaRPr>
                    </a:p>
                  </a:txBody>
                  <a:tcPr marL="7461" marR="7461" marT="7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TypeScript supports number data type, All numbers are stored as floating-point numbers. These numbers can be Decimal (base 10), Hexadecimal (base 16) or Octal (base 8).</a:t>
                      </a:r>
                      <a:endParaRPr lang="en-US" sz="1200" b="0" i="0" u="none" strike="noStrike" dirty="0">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GB" sz="1200" b="0" i="0" u="none" strike="noStrike" dirty="0">
                          <a:solidFill>
                            <a:srgbClr val="000000"/>
                          </a:solidFill>
                          <a:effectLst/>
                          <a:latin typeface="Calibri" panose="020F0502020204030204" pitchFamily="34" charset="0"/>
                        </a:rPr>
                        <a:t>let </a:t>
                      </a:r>
                      <a:r>
                        <a:rPr lang="en-GB" sz="1200" b="0" i="0" u="none" strike="noStrike" dirty="0" err="1">
                          <a:solidFill>
                            <a:srgbClr val="000000"/>
                          </a:solidFill>
                          <a:effectLst/>
                          <a:latin typeface="Calibri" panose="020F0502020204030204" pitchFamily="34" charset="0"/>
                        </a:rPr>
                        <a:t>first:number</a:t>
                      </a:r>
                      <a:r>
                        <a:rPr lang="en-GB" sz="1200" b="0" i="0" u="none" strike="noStrike" dirty="0">
                          <a:solidFill>
                            <a:srgbClr val="000000"/>
                          </a:solidFill>
                          <a:effectLst/>
                          <a:latin typeface="Calibri" panose="020F0502020204030204" pitchFamily="34" charset="0"/>
                        </a:rPr>
                        <a:t> = 123;</a:t>
                      </a:r>
                      <a:endParaRPr lang="en-GB" sz="1200" b="0" i="0" u="none" strike="noStrike" dirty="0">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6521065"/>
                  </a:ext>
                </a:extLst>
              </a:tr>
              <a:tr h="448842">
                <a:tc>
                  <a:txBody>
                    <a:bodyPr/>
                    <a:lstStyle/>
                    <a:p>
                      <a:pPr algn="l" fontAlgn="ctr">
                        <a:spcBef>
                          <a:spcPts val="0"/>
                        </a:spcBef>
                        <a:spcAft>
                          <a:spcPts val="0"/>
                        </a:spcAft>
                      </a:pPr>
                      <a:r>
                        <a:rPr lang="en-GB" sz="1200" b="0" i="0" u="none" strike="noStrike">
                          <a:solidFill>
                            <a:srgbClr val="000000"/>
                          </a:solidFill>
                          <a:effectLst/>
                          <a:latin typeface="Calibri" panose="020F0502020204030204" pitchFamily="34" charset="0"/>
                        </a:rPr>
                        <a:t>String</a:t>
                      </a:r>
                      <a:endParaRPr lang="en-GB" sz="1200" b="0" i="0" u="none" strike="noStrike">
                        <a:effectLst/>
                        <a:latin typeface="Arial" panose="020B0604020202020204" pitchFamily="34" charset="0"/>
                      </a:endParaRPr>
                    </a:p>
                  </a:txBody>
                  <a:tcPr marL="7461" marR="7461" marT="7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String is another primitive data type that is used to store text data. String values are surrounded by single quotation marks or double quotation marks</a:t>
                      </a:r>
                      <a:endParaRPr lang="en-US" sz="1200" b="0" i="0" u="none" strike="noStrike" dirty="0">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let </a:t>
                      </a:r>
                      <a:r>
                        <a:rPr lang="en-US" sz="1200" b="0" i="0" u="none" strike="noStrike" dirty="0" err="1">
                          <a:solidFill>
                            <a:srgbClr val="000000"/>
                          </a:solidFill>
                          <a:effectLst/>
                          <a:latin typeface="Calibri" panose="020F0502020204030204" pitchFamily="34" charset="0"/>
                        </a:rPr>
                        <a:t>employeeName:string</a:t>
                      </a:r>
                      <a:r>
                        <a:rPr lang="en-US" sz="1200" b="0" i="0" u="none" strike="noStrike" dirty="0">
                          <a:solidFill>
                            <a:srgbClr val="000000"/>
                          </a:solidFill>
                          <a:effectLst/>
                          <a:latin typeface="Calibri" panose="020F0502020204030204" pitchFamily="34" charset="0"/>
                        </a:rPr>
                        <a:t> = 'John Smith'; </a:t>
                      </a:r>
                      <a:br>
                        <a:rPr lang="en-US" sz="1200" b="0" i="0" u="none" strike="noStrike" dirty="0">
                          <a:solidFill>
                            <a:srgbClr val="000000"/>
                          </a:solidFill>
                          <a:effectLst/>
                          <a:latin typeface="Calibri" panose="020F0502020204030204" pitchFamily="34" charset="0"/>
                        </a:rPr>
                      </a:br>
                      <a:r>
                        <a:rPr lang="en-US" sz="1200" b="0" i="0" u="none" strike="noStrike" dirty="0">
                          <a:solidFill>
                            <a:srgbClr val="000000"/>
                          </a:solidFill>
                          <a:effectLst/>
                          <a:latin typeface="Calibri" panose="020F0502020204030204" pitchFamily="34" charset="0"/>
                        </a:rPr>
                        <a:t>let </a:t>
                      </a:r>
                      <a:r>
                        <a:rPr lang="en-US" sz="1200" b="0" i="0" u="none" strike="noStrike" dirty="0" err="1">
                          <a:solidFill>
                            <a:srgbClr val="000000"/>
                          </a:solidFill>
                          <a:effectLst/>
                          <a:latin typeface="Calibri" panose="020F0502020204030204" pitchFamily="34" charset="0"/>
                        </a:rPr>
                        <a:t>employeeName:string</a:t>
                      </a:r>
                      <a:r>
                        <a:rPr lang="en-US" sz="1200" b="0" i="0" u="none" strike="noStrike" dirty="0">
                          <a:solidFill>
                            <a:srgbClr val="000000"/>
                          </a:solidFill>
                          <a:effectLst/>
                          <a:latin typeface="Calibri" panose="020F0502020204030204" pitchFamily="34" charset="0"/>
                        </a:rPr>
                        <a:t> = "John Smith"; </a:t>
                      </a:r>
                      <a:endParaRPr lang="en-US" sz="1200" b="0" i="0" u="none" strike="noStrike" dirty="0">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41127442"/>
                  </a:ext>
                </a:extLst>
              </a:tr>
              <a:tr h="448842">
                <a:tc>
                  <a:txBody>
                    <a:bodyPr/>
                    <a:lstStyle/>
                    <a:p>
                      <a:pPr algn="l" fontAlgn="ctr">
                        <a:spcBef>
                          <a:spcPts val="0"/>
                        </a:spcBef>
                        <a:spcAft>
                          <a:spcPts val="0"/>
                        </a:spcAft>
                      </a:pPr>
                      <a:r>
                        <a:rPr lang="en-GB" sz="1200" b="0" i="0" u="none" strike="noStrike">
                          <a:solidFill>
                            <a:srgbClr val="000000"/>
                          </a:solidFill>
                          <a:effectLst/>
                          <a:latin typeface="Calibri" panose="020F0502020204030204" pitchFamily="34" charset="0"/>
                        </a:rPr>
                        <a:t>Boolean</a:t>
                      </a:r>
                      <a:endParaRPr lang="en-GB" sz="1200" b="0" i="0" u="none" strike="noStrike">
                        <a:effectLst/>
                        <a:latin typeface="Arial" panose="020B0604020202020204" pitchFamily="34" charset="0"/>
                      </a:endParaRPr>
                    </a:p>
                  </a:txBody>
                  <a:tcPr marL="7461" marR="7461" marT="7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a:solidFill>
                            <a:srgbClr val="000000"/>
                          </a:solidFill>
                          <a:effectLst/>
                          <a:latin typeface="Calibri" panose="020F0502020204030204" pitchFamily="34" charset="0"/>
                        </a:rPr>
                        <a:t>Boolean values are supported by both JavaScript and TypeScript and stored as true/false values</a:t>
                      </a:r>
                      <a:endParaRPr lang="en-US" sz="1200" b="0" i="0" u="none" strike="noStrike">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GB" sz="1200" b="0" i="0" u="none" strike="noStrike" dirty="0">
                          <a:solidFill>
                            <a:srgbClr val="000000"/>
                          </a:solidFill>
                          <a:effectLst/>
                          <a:latin typeface="Calibri" panose="020F0502020204030204" pitchFamily="34" charset="0"/>
                        </a:rPr>
                        <a:t>let </a:t>
                      </a:r>
                      <a:r>
                        <a:rPr lang="en-GB" sz="1200" b="0" i="0" u="none" strike="noStrike" dirty="0" err="1">
                          <a:solidFill>
                            <a:srgbClr val="000000"/>
                          </a:solidFill>
                          <a:effectLst/>
                          <a:latin typeface="Calibri" panose="020F0502020204030204" pitchFamily="34" charset="0"/>
                        </a:rPr>
                        <a:t>isPresent:boolean</a:t>
                      </a:r>
                      <a:r>
                        <a:rPr lang="en-GB" sz="1200" b="0" i="0" u="none" strike="noStrike" dirty="0">
                          <a:solidFill>
                            <a:srgbClr val="000000"/>
                          </a:solidFill>
                          <a:effectLst/>
                          <a:latin typeface="Calibri" panose="020F0502020204030204" pitchFamily="34" charset="0"/>
                        </a:rPr>
                        <a:t> = true;</a:t>
                      </a:r>
                      <a:endParaRPr lang="en-GB" sz="1200" b="0" i="0" u="none" strike="noStrike" dirty="0">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1657901"/>
                  </a:ext>
                </a:extLst>
              </a:tr>
              <a:tr h="448842">
                <a:tc>
                  <a:txBody>
                    <a:bodyPr/>
                    <a:lstStyle/>
                    <a:p>
                      <a:pPr algn="l" fontAlgn="ctr">
                        <a:spcBef>
                          <a:spcPts val="0"/>
                        </a:spcBef>
                        <a:spcAft>
                          <a:spcPts val="0"/>
                        </a:spcAft>
                      </a:pPr>
                      <a:r>
                        <a:rPr lang="en-GB" sz="1200" b="0" i="0" u="none" strike="noStrike">
                          <a:solidFill>
                            <a:srgbClr val="000000"/>
                          </a:solidFill>
                          <a:effectLst/>
                          <a:latin typeface="Calibri" panose="020F0502020204030204" pitchFamily="34" charset="0"/>
                        </a:rPr>
                        <a:t>Array</a:t>
                      </a:r>
                      <a:endParaRPr lang="en-GB" sz="1200" b="0" i="0" u="none" strike="noStrike">
                        <a:effectLst/>
                        <a:latin typeface="Arial" panose="020B0604020202020204" pitchFamily="34" charset="0"/>
                      </a:endParaRPr>
                    </a:p>
                  </a:txBody>
                  <a:tcPr marL="7461" marR="7461" marT="7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An array is a special type of data type which can store multiple values of different data types sequentially using a special syntax.</a:t>
                      </a:r>
                      <a:endParaRPr lang="en-US" sz="1200" b="0" i="0" u="none" strike="noStrike" dirty="0">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GB" sz="1200" b="0" i="0" u="none" strike="noStrike" dirty="0">
                          <a:solidFill>
                            <a:srgbClr val="000000"/>
                          </a:solidFill>
                          <a:effectLst/>
                          <a:latin typeface="Calibri" panose="020F0502020204030204" pitchFamily="34" charset="0"/>
                        </a:rPr>
                        <a:t>let fruits: string[] = ['Apple', 'Orange', 'Banana'];</a:t>
                      </a:r>
                      <a:br>
                        <a:rPr lang="en-GB" sz="1200" b="0" i="0" u="none" strike="noStrike" dirty="0">
                          <a:solidFill>
                            <a:srgbClr val="000000"/>
                          </a:solidFill>
                          <a:effectLst/>
                          <a:latin typeface="Calibri" panose="020F0502020204030204" pitchFamily="34" charset="0"/>
                        </a:rPr>
                      </a:br>
                      <a:r>
                        <a:rPr lang="en-GB" sz="1200" b="0" i="0" u="none" strike="noStrike" dirty="0">
                          <a:solidFill>
                            <a:srgbClr val="000000"/>
                          </a:solidFill>
                          <a:effectLst/>
                          <a:latin typeface="Calibri" panose="020F0502020204030204" pitchFamily="34" charset="0"/>
                        </a:rPr>
                        <a:t>let fruits: Array&lt;string&gt; = ['Apple', 'Orange', 'Banana'];</a:t>
                      </a:r>
                      <a:endParaRPr lang="en-GB" sz="1200" b="0" i="0" u="none" strike="noStrike" dirty="0">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5678468"/>
                  </a:ext>
                </a:extLst>
              </a:tr>
              <a:tr h="658920">
                <a:tc>
                  <a:txBody>
                    <a:bodyPr/>
                    <a:lstStyle/>
                    <a:p>
                      <a:pPr algn="l" fontAlgn="ctr">
                        <a:spcBef>
                          <a:spcPts val="0"/>
                        </a:spcBef>
                        <a:spcAft>
                          <a:spcPts val="0"/>
                        </a:spcAft>
                      </a:pPr>
                      <a:r>
                        <a:rPr lang="en-GB" sz="1200" b="0" i="0" u="none" strike="noStrike">
                          <a:solidFill>
                            <a:srgbClr val="000000"/>
                          </a:solidFill>
                          <a:effectLst/>
                          <a:latin typeface="Calibri" panose="020F0502020204030204" pitchFamily="34" charset="0"/>
                        </a:rPr>
                        <a:t>Tuple</a:t>
                      </a:r>
                      <a:endParaRPr lang="en-GB" sz="1200" b="0" i="0" u="none" strike="noStrike">
                        <a:effectLst/>
                        <a:latin typeface="Arial" panose="020B0604020202020204" pitchFamily="34" charset="0"/>
                      </a:endParaRPr>
                    </a:p>
                  </a:txBody>
                  <a:tcPr marL="7461" marR="7461" marT="7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a:solidFill>
                            <a:srgbClr val="000000"/>
                          </a:solidFill>
                          <a:effectLst/>
                          <a:latin typeface="Calibri" panose="020F0502020204030204" pitchFamily="34" charset="0"/>
                        </a:rPr>
                        <a:t>TypeScript introduced a new data type called Tuple. There are other data types such as number, string, boolean etc. in TypeScript which only store a value of that particular data type. Tuple is a new data type which includes two set of values of different data types.</a:t>
                      </a:r>
                      <a:endParaRPr lang="en-US" sz="1200" b="0" i="0" u="none" strike="noStrike">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var employee: [number, string] = [1, "Steve"];</a:t>
                      </a:r>
                      <a:endParaRPr lang="en-US" sz="1200" b="0" i="0" u="none" strike="noStrike" dirty="0">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0000"/>
                  </a:ext>
                </a:extLst>
              </a:tr>
              <a:tr h="448842">
                <a:tc>
                  <a:txBody>
                    <a:bodyPr/>
                    <a:lstStyle/>
                    <a:p>
                      <a:pPr algn="l" fontAlgn="ctr">
                        <a:spcBef>
                          <a:spcPts val="0"/>
                        </a:spcBef>
                        <a:spcAft>
                          <a:spcPts val="0"/>
                        </a:spcAft>
                      </a:pPr>
                      <a:r>
                        <a:rPr lang="en-GB" sz="1200" b="0" i="0" u="none" strike="noStrike">
                          <a:solidFill>
                            <a:srgbClr val="000000"/>
                          </a:solidFill>
                          <a:effectLst/>
                          <a:latin typeface="Calibri" panose="020F0502020204030204" pitchFamily="34" charset="0"/>
                        </a:rPr>
                        <a:t>Enum</a:t>
                      </a:r>
                      <a:endParaRPr lang="en-GB" sz="1200" b="0" i="0" u="none" strike="noStrike">
                        <a:effectLst/>
                        <a:latin typeface="Arial" panose="020B0604020202020204" pitchFamily="34" charset="0"/>
                      </a:endParaRPr>
                    </a:p>
                  </a:txBody>
                  <a:tcPr marL="7461" marR="7461" marT="7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a:solidFill>
                            <a:srgbClr val="000000"/>
                          </a:solidFill>
                          <a:effectLst/>
                          <a:latin typeface="Calibri" panose="020F0502020204030204" pitchFamily="34" charset="0"/>
                        </a:rPr>
                        <a:t>Enums or enumerations are a new data type supported in TypeScript. Most object-oriented languages like Java and C# use enums. This is now available in TypeScript too.</a:t>
                      </a:r>
                      <a:endParaRPr lang="en-US" sz="1200" b="0" i="0" u="none" strike="noStrike">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err="1">
                          <a:solidFill>
                            <a:srgbClr val="000000"/>
                          </a:solidFill>
                          <a:effectLst/>
                          <a:latin typeface="Calibri" panose="020F0502020204030204" pitchFamily="34" charset="0"/>
                        </a:rPr>
                        <a:t>enum</a:t>
                      </a:r>
                      <a:r>
                        <a:rPr lang="en-US" sz="1200" b="0" i="0" u="none" strike="noStrike" dirty="0">
                          <a:solidFill>
                            <a:srgbClr val="000000"/>
                          </a:solidFill>
                          <a:effectLst/>
                          <a:latin typeface="Calibri" panose="020F0502020204030204" pitchFamily="34" charset="0"/>
                        </a:rPr>
                        <a:t> </a:t>
                      </a:r>
                      <a:r>
                        <a:rPr lang="en-US" sz="1200" b="0" i="0" u="none" strike="noStrike" dirty="0" err="1">
                          <a:solidFill>
                            <a:srgbClr val="000000"/>
                          </a:solidFill>
                          <a:effectLst/>
                          <a:latin typeface="Calibri" panose="020F0502020204030204" pitchFamily="34" charset="0"/>
                        </a:rPr>
                        <a:t>PrintMedia</a:t>
                      </a:r>
                      <a:r>
                        <a:rPr lang="en-US" sz="1200" b="0" i="0" u="none" strike="noStrike" dirty="0">
                          <a:solidFill>
                            <a:srgbClr val="000000"/>
                          </a:solidFill>
                          <a:effectLst/>
                          <a:latin typeface="Calibri" panose="020F0502020204030204" pitchFamily="34" charset="0"/>
                        </a:rPr>
                        <a:t> {  Newspaper,  Newsletter,  Magazine,  Book }</a:t>
                      </a:r>
                      <a:endParaRPr lang="en-US" sz="1200" b="0" i="0" u="none" strike="noStrike" dirty="0">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8188905"/>
                  </a:ext>
                </a:extLst>
              </a:tr>
              <a:tr h="448842">
                <a:tc>
                  <a:txBody>
                    <a:bodyPr/>
                    <a:lstStyle/>
                    <a:p>
                      <a:pPr algn="l" fontAlgn="ctr">
                        <a:spcBef>
                          <a:spcPts val="0"/>
                        </a:spcBef>
                        <a:spcAft>
                          <a:spcPts val="0"/>
                        </a:spcAft>
                      </a:pPr>
                      <a:r>
                        <a:rPr lang="en-GB" sz="1200" b="0" i="0" u="none" strike="noStrike">
                          <a:solidFill>
                            <a:srgbClr val="000000"/>
                          </a:solidFill>
                          <a:effectLst/>
                          <a:latin typeface="Calibri" panose="020F0502020204030204" pitchFamily="34" charset="0"/>
                        </a:rPr>
                        <a:t>Union</a:t>
                      </a:r>
                      <a:endParaRPr lang="en-GB" sz="1200" b="0" i="0" u="none" strike="noStrike">
                        <a:effectLst/>
                        <a:latin typeface="Arial" panose="020B0604020202020204" pitchFamily="34" charset="0"/>
                      </a:endParaRPr>
                    </a:p>
                  </a:txBody>
                  <a:tcPr marL="7461" marR="7461" marT="7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a:solidFill>
                            <a:srgbClr val="000000"/>
                          </a:solidFill>
                          <a:effectLst/>
                          <a:latin typeface="Calibri" panose="020F0502020204030204" pitchFamily="34" charset="0"/>
                        </a:rPr>
                        <a:t>TypeScript allows us to use more than one data type for a variable or a function parameter. This is called union type.</a:t>
                      </a:r>
                      <a:endParaRPr lang="en-US" sz="1200" b="0" i="0" u="none" strike="noStrike">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GB" sz="1200" b="0" i="0" u="none" strike="noStrike" dirty="0">
                          <a:solidFill>
                            <a:srgbClr val="000000"/>
                          </a:solidFill>
                          <a:effectLst/>
                          <a:latin typeface="Calibri" panose="020F0502020204030204" pitchFamily="34" charset="0"/>
                        </a:rPr>
                        <a:t>let code: (string | number);</a:t>
                      </a:r>
                      <a:endParaRPr lang="en-GB" sz="1200" b="0" i="0" u="none" strike="noStrike" dirty="0">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2912832"/>
                  </a:ext>
                </a:extLst>
              </a:tr>
              <a:tr h="647124">
                <a:tc>
                  <a:txBody>
                    <a:bodyPr/>
                    <a:lstStyle/>
                    <a:p>
                      <a:pPr algn="l" fontAlgn="ctr">
                        <a:spcBef>
                          <a:spcPts val="0"/>
                        </a:spcBef>
                        <a:spcAft>
                          <a:spcPts val="0"/>
                        </a:spcAft>
                      </a:pPr>
                      <a:r>
                        <a:rPr lang="en-GB" sz="1200" b="0" i="0" u="none" strike="noStrike">
                          <a:solidFill>
                            <a:srgbClr val="000000"/>
                          </a:solidFill>
                          <a:effectLst/>
                          <a:latin typeface="Calibri" panose="020F0502020204030204" pitchFamily="34" charset="0"/>
                        </a:rPr>
                        <a:t>Any</a:t>
                      </a:r>
                      <a:endParaRPr lang="en-GB" sz="1200" b="0" i="0" u="none" strike="noStrike">
                        <a:effectLst/>
                        <a:latin typeface="Arial" panose="020B0604020202020204" pitchFamily="34" charset="0"/>
                      </a:endParaRPr>
                    </a:p>
                  </a:txBody>
                  <a:tcPr marL="7461" marR="7461" marT="7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TypeScript has type-checking and compile-time checks. However, we do not always have prior knowledge about the type of some variables, especially when there are user-entered values from third party libraries.</a:t>
                      </a:r>
                      <a:endParaRPr lang="en-US" sz="1200" b="0" i="0" u="none" strike="noStrike" dirty="0">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dirty="0">
                          <a:solidFill>
                            <a:srgbClr val="000000"/>
                          </a:solidFill>
                          <a:effectLst/>
                          <a:latin typeface="Calibri" panose="020F0502020204030204" pitchFamily="34" charset="0"/>
                        </a:rPr>
                        <a:t>let something: any = "Hello World!"; </a:t>
                      </a:r>
                      <a:br>
                        <a:rPr lang="en-US" sz="1200" b="0" i="0" u="none" strike="noStrike" dirty="0">
                          <a:solidFill>
                            <a:srgbClr val="000000"/>
                          </a:solidFill>
                          <a:effectLst/>
                          <a:latin typeface="Calibri" panose="020F0502020204030204" pitchFamily="34" charset="0"/>
                        </a:rPr>
                      </a:br>
                      <a:r>
                        <a:rPr lang="en-US" sz="1200" b="0" i="0" u="none" strike="noStrike" dirty="0">
                          <a:solidFill>
                            <a:srgbClr val="000000"/>
                          </a:solidFill>
                          <a:effectLst/>
                          <a:latin typeface="Calibri" panose="020F0502020204030204" pitchFamily="34" charset="0"/>
                        </a:rPr>
                        <a:t>something = 23;</a:t>
                      </a:r>
                      <a:br>
                        <a:rPr lang="en-US" sz="1200" b="0" i="0" u="none" strike="noStrike" dirty="0">
                          <a:solidFill>
                            <a:srgbClr val="000000"/>
                          </a:solidFill>
                          <a:effectLst/>
                          <a:latin typeface="Calibri" panose="020F0502020204030204" pitchFamily="34" charset="0"/>
                        </a:rPr>
                      </a:br>
                      <a:r>
                        <a:rPr lang="en-US" sz="1200" b="0" i="0" u="none" strike="noStrike" dirty="0">
                          <a:solidFill>
                            <a:srgbClr val="000000"/>
                          </a:solidFill>
                          <a:effectLst/>
                          <a:latin typeface="Calibri" panose="020F0502020204030204" pitchFamily="34" charset="0"/>
                        </a:rPr>
                        <a:t>something = true;</a:t>
                      </a:r>
                      <a:endParaRPr lang="en-US" sz="1200" b="0" i="0" u="none" strike="noStrike" dirty="0">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3689881"/>
                  </a:ext>
                </a:extLst>
              </a:tr>
              <a:tr h="647124">
                <a:tc>
                  <a:txBody>
                    <a:bodyPr/>
                    <a:lstStyle/>
                    <a:p>
                      <a:pPr algn="l" fontAlgn="ctr">
                        <a:spcBef>
                          <a:spcPts val="0"/>
                        </a:spcBef>
                        <a:spcAft>
                          <a:spcPts val="0"/>
                        </a:spcAft>
                      </a:pPr>
                      <a:r>
                        <a:rPr lang="en-GB" sz="1200" b="0" i="0" u="none" strike="noStrike">
                          <a:solidFill>
                            <a:srgbClr val="000000"/>
                          </a:solidFill>
                          <a:effectLst/>
                          <a:latin typeface="Calibri" panose="020F0502020204030204" pitchFamily="34" charset="0"/>
                        </a:rPr>
                        <a:t>Void</a:t>
                      </a:r>
                      <a:endParaRPr lang="en-GB" sz="1200" b="0" i="0" u="none" strike="noStrike">
                        <a:effectLst/>
                        <a:latin typeface="Arial" panose="020B0604020202020204" pitchFamily="34" charset="0"/>
                      </a:endParaRPr>
                    </a:p>
                  </a:txBody>
                  <a:tcPr marL="7461" marR="7461" marT="74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US" sz="1200" b="0" i="0" u="none" strike="noStrike">
                          <a:solidFill>
                            <a:srgbClr val="000000"/>
                          </a:solidFill>
                          <a:effectLst/>
                          <a:latin typeface="Calibri" panose="020F0502020204030204" pitchFamily="34" charset="0"/>
                        </a:rPr>
                        <a:t>Similar to languages like Java, void is used where there is no data type. For example, in return type of functions that do not return any value</a:t>
                      </a:r>
                      <a:endParaRPr lang="en-US" sz="1200" b="0" i="0" u="none" strike="noStrike">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spcBef>
                          <a:spcPts val="0"/>
                        </a:spcBef>
                        <a:spcAft>
                          <a:spcPts val="0"/>
                        </a:spcAft>
                      </a:pPr>
                      <a:r>
                        <a:rPr lang="en-GB" sz="1200" b="0" i="0" u="none" strike="noStrike" dirty="0">
                          <a:solidFill>
                            <a:srgbClr val="000000"/>
                          </a:solidFill>
                          <a:effectLst/>
                          <a:latin typeface="Calibri" panose="020F0502020204030204" pitchFamily="34" charset="0"/>
                        </a:rPr>
                        <a:t>function </a:t>
                      </a:r>
                      <a:r>
                        <a:rPr lang="en-GB" sz="1200" b="0" i="0" u="none" strike="noStrike" dirty="0" err="1">
                          <a:solidFill>
                            <a:srgbClr val="000000"/>
                          </a:solidFill>
                          <a:effectLst/>
                          <a:latin typeface="Calibri" panose="020F0502020204030204" pitchFamily="34" charset="0"/>
                        </a:rPr>
                        <a:t>sayHi</a:t>
                      </a:r>
                      <a:r>
                        <a:rPr lang="en-GB" sz="1200" b="0" i="0" u="none" strike="noStrike" dirty="0">
                          <a:solidFill>
                            <a:srgbClr val="000000"/>
                          </a:solidFill>
                          <a:effectLst/>
                          <a:latin typeface="Calibri" panose="020F0502020204030204" pitchFamily="34" charset="0"/>
                        </a:rPr>
                        <a:t>(): void { </a:t>
                      </a:r>
                      <a:br>
                        <a:rPr lang="en-GB" sz="1200" b="0" i="0" u="none" strike="noStrike" dirty="0">
                          <a:solidFill>
                            <a:srgbClr val="000000"/>
                          </a:solidFill>
                          <a:effectLst/>
                          <a:latin typeface="Calibri" panose="020F0502020204030204" pitchFamily="34" charset="0"/>
                        </a:rPr>
                      </a:br>
                      <a:r>
                        <a:rPr lang="en-GB" sz="1200" b="0" i="0" u="none" strike="noStrike" dirty="0">
                          <a:solidFill>
                            <a:srgbClr val="000000"/>
                          </a:solidFill>
                          <a:effectLst/>
                          <a:latin typeface="Calibri" panose="020F0502020204030204" pitchFamily="34" charset="0"/>
                        </a:rPr>
                        <a:t>    console.log('Hi!')</a:t>
                      </a:r>
                      <a:br>
                        <a:rPr lang="en-GB" sz="1200" b="0" i="0" u="none" strike="noStrike" dirty="0">
                          <a:solidFill>
                            <a:srgbClr val="000000"/>
                          </a:solidFill>
                          <a:effectLst/>
                          <a:latin typeface="Calibri" panose="020F0502020204030204" pitchFamily="34" charset="0"/>
                        </a:rPr>
                      </a:br>
                      <a:r>
                        <a:rPr lang="en-GB" sz="1200" b="0" i="0" u="none" strike="noStrike" dirty="0">
                          <a:solidFill>
                            <a:srgbClr val="000000"/>
                          </a:solidFill>
                          <a:effectLst/>
                          <a:latin typeface="Calibri" panose="020F0502020204030204" pitchFamily="34" charset="0"/>
                        </a:rPr>
                        <a:t>} </a:t>
                      </a:r>
                      <a:endParaRPr lang="en-GB" sz="1200" b="0" i="0" u="none" strike="noStrike" dirty="0">
                        <a:effectLst/>
                        <a:latin typeface="Arial" panose="020B0604020202020204" pitchFamily="34" charset="0"/>
                      </a:endParaRPr>
                    </a:p>
                  </a:txBody>
                  <a:tcPr marL="7461" marR="7461" marT="74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4644305"/>
                  </a:ext>
                </a:extLst>
              </a:tr>
            </a:tbl>
          </a:graphicData>
        </a:graphic>
      </p:graphicFrame>
    </p:spTree>
    <p:extLst>
      <p:ext uri="{BB962C8B-B14F-4D97-AF65-F5344CB8AC3E}">
        <p14:creationId xmlns:p14="http://schemas.microsoft.com/office/powerpoint/2010/main" val="302586711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768927" y="188041"/>
            <a:ext cx="11236310" cy="779367"/>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Functions</a:t>
            </a:r>
            <a:endParaRPr lang="en-US" sz="4000" dirty="0">
              <a:solidFill>
                <a:schemeClr val="bg1">
                  <a:lumMod val="25000"/>
                </a:schemeClr>
              </a:solidFill>
            </a:endParaRPr>
          </a:p>
        </p:txBody>
      </p:sp>
      <p:sp>
        <p:nvSpPr>
          <p:cNvPr id="9" name="Text Placeholder 2">
            <a:extLst>
              <a:ext uri="{FF2B5EF4-FFF2-40B4-BE49-F238E27FC236}">
                <a16:creationId xmlns:a16="http://schemas.microsoft.com/office/drawing/2014/main" id="{0A5A128E-4F95-4F43-B37E-3B42FE5406F2}"/>
              </a:ext>
            </a:extLst>
          </p:cNvPr>
          <p:cNvSpPr txBox="1">
            <a:spLocks/>
          </p:cNvSpPr>
          <p:nvPr/>
        </p:nvSpPr>
        <p:spPr>
          <a:xfrm>
            <a:off x="883227" y="1065806"/>
            <a:ext cx="11021970" cy="266453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sz="1600" dirty="0"/>
              <a:t>Functions are the primary blocks of any program. In JavaScript, functions are the most important part since the JavaScript is a functional programming language. With functions, you can implement/mimic the concepts of object-oriented programming like classes, objects, polymorphism, and, abstraction.</a:t>
            </a:r>
          </a:p>
          <a:p>
            <a:pPr marL="0" indent="0" algn="just">
              <a:lnSpc>
                <a:spcPct val="130000"/>
              </a:lnSpc>
              <a:spcBef>
                <a:spcPts val="0"/>
              </a:spcBef>
              <a:buNone/>
            </a:pPr>
            <a:endParaRPr lang="en-US" sz="1600" dirty="0"/>
          </a:p>
          <a:p>
            <a:pPr marL="0" indent="0" algn="just">
              <a:lnSpc>
                <a:spcPct val="130000"/>
              </a:lnSpc>
              <a:spcBef>
                <a:spcPts val="0"/>
              </a:spcBef>
              <a:buNone/>
            </a:pPr>
            <a:r>
              <a:rPr lang="en-US" sz="1600" dirty="0"/>
              <a:t>Functions ensure that the program is maintainable and reusable, and organized into readable blocks. While TypeScript provides the concept of classes and modules, functions still are an integral part of the language.</a:t>
            </a:r>
          </a:p>
          <a:p>
            <a:pPr marL="0" indent="0" algn="just">
              <a:lnSpc>
                <a:spcPct val="130000"/>
              </a:lnSpc>
              <a:spcBef>
                <a:spcPts val="0"/>
              </a:spcBef>
              <a:buNone/>
            </a:pPr>
            <a:endParaRPr lang="en-US" sz="1600" dirty="0"/>
          </a:p>
          <a:p>
            <a:pPr marL="0" indent="0" algn="just">
              <a:lnSpc>
                <a:spcPct val="130000"/>
              </a:lnSpc>
              <a:spcBef>
                <a:spcPts val="0"/>
              </a:spcBef>
              <a:buNone/>
            </a:pPr>
            <a:r>
              <a:rPr lang="en-US" sz="1600" dirty="0"/>
              <a:t>In TypeScript, functions can be of two types: named and anonymous.</a:t>
            </a:r>
            <a:endParaRPr lang="en-GB" sz="1600" dirty="0"/>
          </a:p>
        </p:txBody>
      </p:sp>
      <p:sp>
        <p:nvSpPr>
          <p:cNvPr id="4" name="Rectangle 3">
            <a:extLst>
              <a:ext uri="{FF2B5EF4-FFF2-40B4-BE49-F238E27FC236}">
                <a16:creationId xmlns:a16="http://schemas.microsoft.com/office/drawing/2014/main" id="{3B206DF7-1284-43F3-B41F-D3655DAE4C80}"/>
              </a:ext>
            </a:extLst>
          </p:cNvPr>
          <p:cNvSpPr/>
          <p:nvPr/>
        </p:nvSpPr>
        <p:spPr>
          <a:xfrm>
            <a:off x="966354" y="3990110"/>
            <a:ext cx="4073237" cy="1200329"/>
          </a:xfrm>
          <a:prstGeom prst="rect">
            <a:avLst/>
          </a:prstGeom>
          <a:solidFill>
            <a:schemeClr val="bg1">
              <a:lumMod val="90000"/>
            </a:schemeClr>
          </a:solidFill>
          <a:effectLst>
            <a:outerShdw blurRad="50800" dist="38100" dir="2700000" algn="tl" rotWithShape="0">
              <a:prstClr val="black">
                <a:alpha val="40000"/>
              </a:prstClr>
            </a:outerShdw>
          </a:effectLst>
        </p:spPr>
        <p:txBody>
          <a:bodyPr wrap="square">
            <a:spAutoFit/>
          </a:bodyPr>
          <a:lstStyle/>
          <a:p>
            <a:r>
              <a:rPr lang="en-GB" dirty="0"/>
              <a:t>function display() {</a:t>
            </a:r>
          </a:p>
          <a:p>
            <a:r>
              <a:rPr lang="en-GB" dirty="0"/>
              <a:t>    console.log("Hello TypeScript!");</a:t>
            </a:r>
          </a:p>
          <a:p>
            <a:r>
              <a:rPr lang="en-GB" dirty="0"/>
              <a:t>}</a:t>
            </a:r>
          </a:p>
          <a:p>
            <a:r>
              <a:rPr lang="en-GB" dirty="0"/>
              <a:t>display();  //Output: Hello TypeScript </a:t>
            </a:r>
          </a:p>
        </p:txBody>
      </p:sp>
      <p:sp>
        <p:nvSpPr>
          <p:cNvPr id="5" name="Rectangle 4">
            <a:extLst>
              <a:ext uri="{FF2B5EF4-FFF2-40B4-BE49-F238E27FC236}">
                <a16:creationId xmlns:a16="http://schemas.microsoft.com/office/drawing/2014/main" id="{65780D77-7839-4C46-BCB5-836737C257D9}"/>
              </a:ext>
            </a:extLst>
          </p:cNvPr>
          <p:cNvSpPr/>
          <p:nvPr/>
        </p:nvSpPr>
        <p:spPr>
          <a:xfrm>
            <a:off x="966353" y="5329156"/>
            <a:ext cx="4073237" cy="1477328"/>
          </a:xfrm>
          <a:prstGeom prst="rect">
            <a:avLst/>
          </a:prstGeom>
          <a:solidFill>
            <a:schemeClr val="bg1">
              <a:lumMod val="90000"/>
            </a:schemeClr>
          </a:solidFill>
          <a:effectLst>
            <a:outerShdw blurRad="50800" dist="38100" dir="2700000" algn="tl" rotWithShape="0">
              <a:prstClr val="black">
                <a:alpha val="40000"/>
              </a:prstClr>
            </a:outerShdw>
          </a:effectLst>
        </p:spPr>
        <p:txBody>
          <a:bodyPr wrap="square">
            <a:spAutoFit/>
          </a:bodyPr>
          <a:lstStyle/>
          <a:p>
            <a:r>
              <a:rPr lang="en-GB" dirty="0"/>
              <a:t>function Sum(x: number, y: number) : number {</a:t>
            </a:r>
          </a:p>
          <a:p>
            <a:r>
              <a:rPr lang="en-GB" dirty="0"/>
              <a:t>    return x + y;</a:t>
            </a:r>
          </a:p>
          <a:p>
            <a:r>
              <a:rPr lang="en-GB" dirty="0"/>
              <a:t>}</a:t>
            </a:r>
          </a:p>
          <a:p>
            <a:r>
              <a:rPr lang="en-GB" dirty="0"/>
              <a:t>Sum(2,3);  // returns 5</a:t>
            </a:r>
          </a:p>
        </p:txBody>
      </p:sp>
      <p:sp>
        <p:nvSpPr>
          <p:cNvPr id="6" name="Rectangle 5">
            <a:extLst>
              <a:ext uri="{FF2B5EF4-FFF2-40B4-BE49-F238E27FC236}">
                <a16:creationId xmlns:a16="http://schemas.microsoft.com/office/drawing/2014/main" id="{4D39A930-6AFF-4FD7-9BD9-36F2ECB847D5}"/>
              </a:ext>
            </a:extLst>
          </p:cNvPr>
          <p:cNvSpPr/>
          <p:nvPr/>
        </p:nvSpPr>
        <p:spPr>
          <a:xfrm>
            <a:off x="5346990" y="5606155"/>
            <a:ext cx="4073237" cy="1200329"/>
          </a:xfrm>
          <a:prstGeom prst="rect">
            <a:avLst/>
          </a:prstGeom>
          <a:solidFill>
            <a:schemeClr val="bg1">
              <a:lumMod val="90000"/>
            </a:schemeClr>
          </a:solidFill>
          <a:effectLst>
            <a:outerShdw blurRad="50800" dist="38100" dir="2700000" algn="tl" rotWithShape="0">
              <a:prstClr val="black">
                <a:alpha val="40000"/>
              </a:prstClr>
            </a:outerShdw>
          </a:effectLst>
        </p:spPr>
        <p:txBody>
          <a:bodyPr wrap="square">
            <a:spAutoFit/>
          </a:bodyPr>
          <a:lstStyle/>
          <a:p>
            <a:r>
              <a:rPr lang="en-GB" dirty="0"/>
              <a:t>let greeting = function() {</a:t>
            </a:r>
          </a:p>
          <a:p>
            <a:r>
              <a:rPr lang="en-GB" dirty="0"/>
              <a:t>    console.log("Hello TypeScript!");</a:t>
            </a:r>
          </a:p>
          <a:p>
            <a:r>
              <a:rPr lang="en-GB" dirty="0"/>
              <a:t>};</a:t>
            </a:r>
          </a:p>
          <a:p>
            <a:r>
              <a:rPr lang="en-GB" dirty="0"/>
              <a:t>greeting(); //Output: Hello TypeScript! </a:t>
            </a:r>
          </a:p>
        </p:txBody>
      </p:sp>
      <p:sp>
        <p:nvSpPr>
          <p:cNvPr id="7" name="Rectangle 6">
            <a:extLst>
              <a:ext uri="{FF2B5EF4-FFF2-40B4-BE49-F238E27FC236}">
                <a16:creationId xmlns:a16="http://schemas.microsoft.com/office/drawing/2014/main" id="{64DFB182-8099-43C9-BF5B-5B5CDFFC2B51}"/>
              </a:ext>
            </a:extLst>
          </p:cNvPr>
          <p:cNvSpPr/>
          <p:nvPr/>
        </p:nvSpPr>
        <p:spPr>
          <a:xfrm>
            <a:off x="5346990" y="3990110"/>
            <a:ext cx="5781674" cy="1477328"/>
          </a:xfrm>
          <a:prstGeom prst="rect">
            <a:avLst/>
          </a:prstGeom>
          <a:solidFill>
            <a:schemeClr val="bg1">
              <a:lumMod val="90000"/>
            </a:schemeClr>
          </a:solidFill>
          <a:effectLst>
            <a:outerShdw blurRad="50800" dist="38100" dir="2700000" algn="tl" rotWithShape="0">
              <a:prstClr val="black">
                <a:alpha val="40000"/>
              </a:prstClr>
            </a:outerShdw>
          </a:effectLst>
        </p:spPr>
        <p:txBody>
          <a:bodyPr wrap="square">
            <a:spAutoFit/>
          </a:bodyPr>
          <a:lstStyle/>
          <a:p>
            <a:r>
              <a:rPr lang="en-GB" dirty="0"/>
              <a:t>let Sum = function(x: number, y: number) : number</a:t>
            </a:r>
          </a:p>
          <a:p>
            <a:r>
              <a:rPr lang="en-GB" dirty="0"/>
              <a:t>{</a:t>
            </a:r>
          </a:p>
          <a:p>
            <a:r>
              <a:rPr lang="en-GB" dirty="0"/>
              <a:t>    return x + y;</a:t>
            </a:r>
          </a:p>
          <a:p>
            <a:r>
              <a:rPr lang="en-GB" dirty="0"/>
              <a:t>}</a:t>
            </a:r>
          </a:p>
          <a:p>
            <a:r>
              <a:rPr lang="en-GB" dirty="0"/>
              <a:t>Sum(2,3); // returns 5</a:t>
            </a:r>
          </a:p>
        </p:txBody>
      </p:sp>
    </p:spTree>
    <p:extLst>
      <p:ext uri="{BB962C8B-B14F-4D97-AF65-F5344CB8AC3E}">
        <p14:creationId xmlns:p14="http://schemas.microsoft.com/office/powerpoint/2010/main" val="27467722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1"/>
            <a:ext cx="11574000" cy="779367"/>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Interfaces</a:t>
            </a:r>
            <a:endParaRPr lang="en-US" sz="4000" dirty="0">
              <a:solidFill>
                <a:schemeClr val="bg1">
                  <a:lumMod val="25000"/>
                </a:schemeClr>
              </a:solidFill>
            </a:endParaRPr>
          </a:p>
        </p:txBody>
      </p:sp>
      <p:sp>
        <p:nvSpPr>
          <p:cNvPr id="9" name="Text Placeholder 2">
            <a:extLst>
              <a:ext uri="{FF2B5EF4-FFF2-40B4-BE49-F238E27FC236}">
                <a16:creationId xmlns:a16="http://schemas.microsoft.com/office/drawing/2014/main" id="{0A5A128E-4F95-4F43-B37E-3B42FE5406F2}"/>
              </a:ext>
            </a:extLst>
          </p:cNvPr>
          <p:cNvSpPr txBox="1">
            <a:spLocks/>
          </p:cNvSpPr>
          <p:nvPr/>
        </p:nvSpPr>
        <p:spPr>
          <a:xfrm>
            <a:off x="529661" y="1065806"/>
            <a:ext cx="11375536" cy="195795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sz="1700" dirty="0"/>
              <a:t>Interface is a structure that defines the contract in your application. It defines the syntax for classes to follow. Classes that are derived from an interface must follow the structure provided by their interface.</a:t>
            </a:r>
          </a:p>
          <a:p>
            <a:pPr marL="0" indent="0" algn="just">
              <a:lnSpc>
                <a:spcPct val="130000"/>
              </a:lnSpc>
              <a:spcBef>
                <a:spcPts val="0"/>
              </a:spcBef>
              <a:buNone/>
            </a:pPr>
            <a:endParaRPr lang="en-US" sz="1700" dirty="0"/>
          </a:p>
          <a:p>
            <a:pPr marL="0" indent="0" algn="just">
              <a:lnSpc>
                <a:spcPct val="130000"/>
              </a:lnSpc>
              <a:spcBef>
                <a:spcPts val="0"/>
              </a:spcBef>
              <a:buNone/>
            </a:pPr>
            <a:r>
              <a:rPr lang="en-US" sz="1700" dirty="0"/>
              <a:t>The TypeScript compiler does not convert interface to JavaScript. It uses interface for type checking. This is also known as "duck typing" or "structural subtyping".</a:t>
            </a:r>
          </a:p>
        </p:txBody>
      </p:sp>
      <p:sp>
        <p:nvSpPr>
          <p:cNvPr id="3" name="Rectangle 2">
            <a:extLst>
              <a:ext uri="{FF2B5EF4-FFF2-40B4-BE49-F238E27FC236}">
                <a16:creationId xmlns:a16="http://schemas.microsoft.com/office/drawing/2014/main" id="{14E80969-852B-449E-A6FB-2D70D05509CD}"/>
              </a:ext>
            </a:extLst>
          </p:cNvPr>
          <p:cNvSpPr/>
          <p:nvPr/>
        </p:nvSpPr>
        <p:spPr>
          <a:xfrm>
            <a:off x="636877" y="3497262"/>
            <a:ext cx="2760950" cy="1200329"/>
          </a:xfrm>
          <a:prstGeom prst="rect">
            <a:avLst/>
          </a:prstGeom>
          <a:solidFill>
            <a:schemeClr val="bg1">
              <a:lumMod val="90000"/>
            </a:schemeClr>
          </a:solidFill>
          <a:effectLst>
            <a:outerShdw blurRad="50800" dist="38100" dir="2700000" algn="tl" rotWithShape="0">
              <a:prstClr val="black">
                <a:alpha val="40000"/>
              </a:prstClr>
            </a:outerShdw>
          </a:effectLst>
        </p:spPr>
        <p:txBody>
          <a:bodyPr wrap="square">
            <a:spAutoFit/>
          </a:bodyPr>
          <a:lstStyle/>
          <a:p>
            <a:r>
              <a:rPr lang="en-GB" dirty="0"/>
              <a:t>interface </a:t>
            </a:r>
            <a:r>
              <a:rPr lang="en-GB" dirty="0" err="1"/>
              <a:t>IEmployee</a:t>
            </a:r>
            <a:r>
              <a:rPr lang="en-GB" dirty="0"/>
              <a:t> {</a:t>
            </a:r>
          </a:p>
          <a:p>
            <a:r>
              <a:rPr lang="en-GB" dirty="0"/>
              <a:t>    </a:t>
            </a:r>
            <a:r>
              <a:rPr lang="en-GB" dirty="0" err="1"/>
              <a:t>empCode</a:t>
            </a:r>
            <a:r>
              <a:rPr lang="en-GB" dirty="0"/>
              <a:t>: number;</a:t>
            </a:r>
          </a:p>
          <a:p>
            <a:r>
              <a:rPr lang="en-GB" dirty="0"/>
              <a:t>    </a:t>
            </a:r>
            <a:r>
              <a:rPr lang="en-GB" dirty="0" err="1"/>
              <a:t>empName</a:t>
            </a:r>
            <a:r>
              <a:rPr lang="en-GB" dirty="0"/>
              <a:t>: string;</a:t>
            </a:r>
          </a:p>
          <a:p>
            <a:r>
              <a:rPr lang="en-GB" dirty="0"/>
              <a:t>}</a:t>
            </a:r>
          </a:p>
        </p:txBody>
      </p:sp>
      <p:sp>
        <p:nvSpPr>
          <p:cNvPr id="4" name="Rectangle 3">
            <a:extLst>
              <a:ext uri="{FF2B5EF4-FFF2-40B4-BE49-F238E27FC236}">
                <a16:creationId xmlns:a16="http://schemas.microsoft.com/office/drawing/2014/main" id="{B9447986-E8E7-44E9-B3F5-432995198C12}"/>
              </a:ext>
            </a:extLst>
          </p:cNvPr>
          <p:cNvSpPr/>
          <p:nvPr/>
        </p:nvSpPr>
        <p:spPr>
          <a:xfrm>
            <a:off x="4555255" y="3497262"/>
            <a:ext cx="6216650" cy="1754326"/>
          </a:xfrm>
          <a:prstGeom prst="rect">
            <a:avLst/>
          </a:prstGeom>
          <a:solidFill>
            <a:schemeClr val="bg1">
              <a:lumMod val="90000"/>
            </a:schemeClr>
          </a:solidFill>
          <a:effectLst>
            <a:outerShdw blurRad="50800" dist="38100" dir="2700000" algn="tl" rotWithShape="0">
              <a:prstClr val="black">
                <a:alpha val="40000"/>
              </a:prstClr>
            </a:outerShdw>
          </a:effectLst>
        </p:spPr>
        <p:txBody>
          <a:bodyPr>
            <a:spAutoFit/>
          </a:bodyPr>
          <a:lstStyle/>
          <a:p>
            <a:r>
              <a:rPr lang="en-GB" dirty="0"/>
              <a:t>interface </a:t>
            </a:r>
            <a:r>
              <a:rPr lang="en-GB" dirty="0" err="1"/>
              <a:t>IEmployee</a:t>
            </a:r>
            <a:r>
              <a:rPr lang="en-GB" dirty="0"/>
              <a:t> {</a:t>
            </a:r>
          </a:p>
          <a:p>
            <a:r>
              <a:rPr lang="en-GB" dirty="0"/>
              <a:t>    </a:t>
            </a:r>
            <a:r>
              <a:rPr lang="en-GB" dirty="0" err="1"/>
              <a:t>empCode</a:t>
            </a:r>
            <a:r>
              <a:rPr lang="en-GB" dirty="0"/>
              <a:t>: number;</a:t>
            </a:r>
          </a:p>
          <a:p>
            <a:r>
              <a:rPr lang="en-GB" dirty="0"/>
              <a:t>    </a:t>
            </a:r>
            <a:r>
              <a:rPr lang="en-GB" dirty="0" err="1"/>
              <a:t>empName</a:t>
            </a:r>
            <a:r>
              <a:rPr lang="en-GB" dirty="0"/>
              <a:t>: string;</a:t>
            </a:r>
          </a:p>
          <a:p>
            <a:r>
              <a:rPr lang="en-GB" dirty="0"/>
              <a:t>    </a:t>
            </a:r>
            <a:r>
              <a:rPr lang="en-GB" dirty="0" err="1"/>
              <a:t>getSalary</a:t>
            </a:r>
            <a:r>
              <a:rPr lang="en-GB" dirty="0"/>
              <a:t>: (number) =&gt; number; // arrow function</a:t>
            </a:r>
          </a:p>
          <a:p>
            <a:r>
              <a:rPr lang="en-GB" dirty="0"/>
              <a:t>    </a:t>
            </a:r>
            <a:r>
              <a:rPr lang="en-GB" dirty="0" err="1"/>
              <a:t>getManagerName</a:t>
            </a:r>
            <a:r>
              <a:rPr lang="en-GB" dirty="0"/>
              <a:t>(number): string; </a:t>
            </a:r>
          </a:p>
          <a:p>
            <a:r>
              <a:rPr lang="en-GB" dirty="0"/>
              <a:t>}</a:t>
            </a:r>
          </a:p>
        </p:txBody>
      </p:sp>
    </p:spTree>
    <p:extLst>
      <p:ext uri="{BB962C8B-B14F-4D97-AF65-F5344CB8AC3E}">
        <p14:creationId xmlns:p14="http://schemas.microsoft.com/office/powerpoint/2010/main" val="181984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p:nvPr/>
        </p:nvCxnSpPr>
        <p:spPr>
          <a:xfrm flipV="1">
            <a:off x="225667" y="3903883"/>
            <a:ext cx="11938536" cy="36980"/>
          </a:xfrm>
          <a:prstGeom prst="straightConnector1">
            <a:avLst/>
          </a:prstGeom>
          <a:ln w="76200">
            <a:solidFill>
              <a:schemeClr val="bg2">
                <a:lumMod val="50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31237" y="188042"/>
            <a:ext cx="11574000" cy="553998"/>
          </a:xfrm>
        </p:spPr>
        <p:txBody>
          <a:bodyPr/>
          <a:lstStyle/>
          <a:p>
            <a:r>
              <a:rPr lang="en-US" sz="4000" dirty="0">
                <a:solidFill>
                  <a:schemeClr val="bg1">
                    <a:lumMod val="25000"/>
                  </a:schemeClr>
                </a:solidFill>
                <a:ea typeface="+mj-ea"/>
                <a:cs typeface="+mj-cs"/>
              </a:rPr>
              <a:t>SharePoint UX – Evolving cross versions</a:t>
            </a:r>
          </a:p>
        </p:txBody>
      </p:sp>
      <p:grpSp>
        <p:nvGrpSpPr>
          <p:cNvPr id="57" name="Group 56"/>
          <p:cNvGrpSpPr/>
          <p:nvPr/>
        </p:nvGrpSpPr>
        <p:grpSpPr>
          <a:xfrm>
            <a:off x="5852240" y="1464618"/>
            <a:ext cx="1800000" cy="4436045"/>
            <a:chOff x="5852240" y="1464618"/>
            <a:chExt cx="1800000" cy="4436045"/>
          </a:xfrm>
        </p:grpSpPr>
        <p:sp>
          <p:nvSpPr>
            <p:cNvPr id="11" name="Flowchart: Connector 10"/>
            <p:cNvSpPr/>
            <p:nvPr/>
          </p:nvSpPr>
          <p:spPr>
            <a:xfrm>
              <a:off x="6269286" y="3726150"/>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sp>
          <p:nvSpPr>
            <p:cNvPr id="12" name="TextBox 11"/>
            <p:cNvSpPr txBox="1"/>
            <p:nvPr/>
          </p:nvSpPr>
          <p:spPr>
            <a:xfrm>
              <a:off x="5852240" y="2940833"/>
              <a:ext cx="1230093" cy="657231"/>
            </a:xfrm>
            <a:prstGeom prst="rect">
              <a:avLst/>
            </a:prstGeom>
            <a:noFill/>
          </p:spPr>
          <p:txBody>
            <a:bodyPr wrap="square" rtlCol="0">
              <a:spAutoFit/>
            </a:bodyPr>
            <a:lstStyle/>
            <a:p>
              <a:pPr defTabSz="932559"/>
              <a:r>
                <a:rPr lang="en-US" sz="3671" dirty="0">
                  <a:solidFill>
                    <a:schemeClr val="tx2"/>
                  </a:solidFill>
                  <a:latin typeface="Segoe UI Light"/>
                </a:rPr>
                <a:t>2009</a:t>
              </a:r>
            </a:p>
          </p:txBody>
        </p:sp>
        <p:sp>
          <p:nvSpPr>
            <p:cNvPr id="29" name="TextBox 28"/>
            <p:cNvSpPr txBox="1"/>
            <p:nvPr/>
          </p:nvSpPr>
          <p:spPr>
            <a:xfrm>
              <a:off x="5852240" y="2457944"/>
              <a:ext cx="1389833"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2010</a:t>
              </a:r>
            </a:p>
          </p:txBody>
        </p:sp>
        <p:sp>
          <p:nvSpPr>
            <p:cNvPr id="78" name="TextBox 77"/>
            <p:cNvSpPr txBox="1"/>
            <p:nvPr/>
          </p:nvSpPr>
          <p:spPr>
            <a:xfrm>
              <a:off x="5852240" y="4287914"/>
              <a:ext cx="1800000" cy="1612749"/>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FAST acquisition</a:t>
              </a:r>
            </a:p>
            <a:p>
              <a:pPr>
                <a:lnSpc>
                  <a:spcPct val="90000"/>
                </a:lnSpc>
                <a:spcAft>
                  <a:spcPts val="600"/>
                </a:spcAft>
              </a:pPr>
              <a:r>
                <a:rPr lang="en-US" sz="1400" dirty="0">
                  <a:gradFill>
                    <a:gsLst>
                      <a:gs pos="2917">
                        <a:schemeClr val="tx1"/>
                      </a:gs>
                      <a:gs pos="30000">
                        <a:schemeClr val="tx1"/>
                      </a:gs>
                    </a:gsLst>
                    <a:lin ang="5400000" scaled="0"/>
                  </a:gradFill>
                </a:rPr>
                <a:t>Shared Services (e.g. taxonomy)</a:t>
              </a:r>
            </a:p>
            <a:p>
              <a:pPr>
                <a:lnSpc>
                  <a:spcPct val="90000"/>
                </a:lnSpc>
                <a:spcAft>
                  <a:spcPts val="600"/>
                </a:spcAft>
              </a:pPr>
              <a:r>
                <a:rPr lang="en-US" sz="1400" dirty="0">
                  <a:gradFill>
                    <a:gsLst>
                      <a:gs pos="2917">
                        <a:schemeClr val="tx1"/>
                      </a:gs>
                      <a:gs pos="30000">
                        <a:schemeClr val="tx1"/>
                      </a:gs>
                    </a:gsLst>
                    <a:lin ang="5400000" scaled="0"/>
                  </a:gradFill>
                </a:rPr>
                <a:t>First Client-Side Rendering Using XSL</a:t>
              </a:r>
            </a:p>
          </p:txBody>
        </p:sp>
        <p:pic>
          <p:nvPicPr>
            <p:cNvPr id="1026" name="Picture 2" descr="Image result for sharepoint 2010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2240" y="1464618"/>
              <a:ext cx="952787" cy="9527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p:cNvGrpSpPr/>
          <p:nvPr/>
        </p:nvGrpSpPr>
        <p:grpSpPr>
          <a:xfrm>
            <a:off x="4010951" y="1441662"/>
            <a:ext cx="1682114" cy="3529516"/>
            <a:chOff x="4010951" y="1441662"/>
            <a:chExt cx="1682114" cy="3529516"/>
          </a:xfrm>
        </p:grpSpPr>
        <p:sp>
          <p:nvSpPr>
            <p:cNvPr id="9" name="Flowchart: Connector 8"/>
            <p:cNvSpPr/>
            <p:nvPr/>
          </p:nvSpPr>
          <p:spPr>
            <a:xfrm>
              <a:off x="4426154" y="3676471"/>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sp>
          <p:nvSpPr>
            <p:cNvPr id="10" name="TextBox 9"/>
            <p:cNvSpPr txBox="1"/>
            <p:nvPr/>
          </p:nvSpPr>
          <p:spPr>
            <a:xfrm>
              <a:off x="4010951" y="2908940"/>
              <a:ext cx="1226406" cy="670315"/>
            </a:xfrm>
            <a:prstGeom prst="rect">
              <a:avLst/>
            </a:prstGeom>
            <a:noFill/>
          </p:spPr>
          <p:txBody>
            <a:bodyPr wrap="none" rtlCol="0">
              <a:spAutoFit/>
            </a:bodyPr>
            <a:lstStyle/>
            <a:p>
              <a:pPr defTabSz="932559"/>
              <a:r>
                <a:rPr lang="en-US" sz="3671" dirty="0">
                  <a:solidFill>
                    <a:schemeClr val="tx2"/>
                  </a:solidFill>
                  <a:latin typeface="Segoe UI Light"/>
                </a:rPr>
                <a:t>2006</a:t>
              </a:r>
            </a:p>
          </p:txBody>
        </p:sp>
        <p:sp>
          <p:nvSpPr>
            <p:cNvPr id="27" name="TextBox 26"/>
            <p:cNvSpPr txBox="1"/>
            <p:nvPr/>
          </p:nvSpPr>
          <p:spPr>
            <a:xfrm>
              <a:off x="4010951" y="2432775"/>
              <a:ext cx="1682114" cy="542399"/>
            </a:xfrm>
            <a:prstGeom prst="rect">
              <a:avLst/>
            </a:prstGeom>
            <a:noFill/>
          </p:spPr>
          <p:txBody>
            <a:bodyPr wrap="none" rtlCol="0">
              <a:spAutoFit/>
            </a:bodyPr>
            <a:lstStyle/>
            <a:p>
              <a:pPr defTabSz="932559"/>
              <a:r>
                <a:rPr lang="en-US" sz="1428" dirty="0">
                  <a:solidFill>
                    <a:srgbClr val="000000">
                      <a:lumMod val="65000"/>
                      <a:lumOff val="35000"/>
                    </a:srgbClr>
                  </a:solidFill>
                </a:rPr>
                <a:t>Office SharePoint</a:t>
              </a:r>
            </a:p>
            <a:p>
              <a:pPr defTabSz="932559"/>
              <a:r>
                <a:rPr lang="en-US" sz="1428" dirty="0">
                  <a:solidFill>
                    <a:srgbClr val="000000">
                      <a:lumMod val="65000"/>
                      <a:lumOff val="35000"/>
                    </a:srgbClr>
                  </a:solidFill>
                </a:rPr>
                <a:t>Server 2007</a:t>
              </a:r>
            </a:p>
          </p:txBody>
        </p:sp>
        <p:sp>
          <p:nvSpPr>
            <p:cNvPr id="77" name="TextBox 76"/>
            <p:cNvSpPr txBox="1"/>
            <p:nvPr/>
          </p:nvSpPr>
          <p:spPr>
            <a:xfrm>
              <a:off x="4010951" y="4287914"/>
              <a:ext cx="1577032" cy="683264"/>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SharePoint Publishing</a:t>
              </a:r>
            </a:p>
          </p:txBody>
        </p:sp>
        <p:pic>
          <p:nvPicPr>
            <p:cNvPr id="1028" name="Picture 4" descr="Image result for sharepoint 2007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4272" y="1441662"/>
              <a:ext cx="963169" cy="959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p:cNvGrpSpPr/>
          <p:nvPr/>
        </p:nvGrpSpPr>
        <p:grpSpPr>
          <a:xfrm>
            <a:off x="2216142" y="1473173"/>
            <a:ext cx="1697839" cy="3845792"/>
            <a:chOff x="2169662" y="1473173"/>
            <a:chExt cx="1697839" cy="3845792"/>
          </a:xfrm>
        </p:grpSpPr>
        <p:sp>
          <p:nvSpPr>
            <p:cNvPr id="8" name="TextBox 7"/>
            <p:cNvSpPr txBox="1"/>
            <p:nvPr/>
          </p:nvSpPr>
          <p:spPr>
            <a:xfrm>
              <a:off x="2169662" y="2898497"/>
              <a:ext cx="1173986" cy="670315"/>
            </a:xfrm>
            <a:prstGeom prst="rect">
              <a:avLst/>
            </a:prstGeom>
            <a:noFill/>
          </p:spPr>
          <p:txBody>
            <a:bodyPr wrap="none" rtlCol="0">
              <a:spAutoFit/>
            </a:bodyPr>
            <a:lstStyle/>
            <a:p>
              <a:pPr defTabSz="932559"/>
              <a:r>
                <a:rPr lang="en-US" sz="3671" dirty="0">
                  <a:solidFill>
                    <a:schemeClr val="tx2"/>
                  </a:solidFill>
                  <a:latin typeface="Segoe UI Light"/>
                </a:rPr>
                <a:t>2003</a:t>
              </a:r>
            </a:p>
          </p:txBody>
        </p:sp>
        <p:sp>
          <p:nvSpPr>
            <p:cNvPr id="25" name="TextBox 24"/>
            <p:cNvSpPr txBox="1"/>
            <p:nvPr/>
          </p:nvSpPr>
          <p:spPr>
            <a:xfrm>
              <a:off x="2169662" y="2437502"/>
              <a:ext cx="1697839"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Portal Server 2003</a:t>
              </a:r>
            </a:p>
          </p:txBody>
        </p:sp>
        <p:sp>
          <p:nvSpPr>
            <p:cNvPr id="7" name="Flowchart: Connector 6"/>
            <p:cNvSpPr/>
            <p:nvPr/>
          </p:nvSpPr>
          <p:spPr>
            <a:xfrm>
              <a:off x="2558655" y="3696365"/>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dirty="0">
                <a:solidFill>
                  <a:srgbClr val="FFFFFF"/>
                </a:solidFill>
              </a:endParaRPr>
            </a:p>
          </p:txBody>
        </p:sp>
        <p:sp>
          <p:nvSpPr>
            <p:cNvPr id="76" name="TextBox 75"/>
            <p:cNvSpPr txBox="1"/>
            <p:nvPr/>
          </p:nvSpPr>
          <p:spPr>
            <a:xfrm>
              <a:off x="2169662" y="4287914"/>
              <a:ext cx="1509627" cy="1031051"/>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ASP.NET</a:t>
              </a:r>
            </a:p>
            <a:p>
              <a:pPr>
                <a:lnSpc>
                  <a:spcPct val="90000"/>
                </a:lnSpc>
                <a:spcAft>
                  <a:spcPts val="600"/>
                </a:spcAft>
              </a:pPr>
              <a:r>
                <a:rPr lang="en-US" sz="1400" dirty="0" err="1">
                  <a:gradFill>
                    <a:gsLst>
                      <a:gs pos="2917">
                        <a:schemeClr val="tx1"/>
                      </a:gs>
                      <a:gs pos="30000">
                        <a:schemeClr val="tx1"/>
                      </a:gs>
                    </a:gsLst>
                    <a:lin ang="5400000" scaled="0"/>
                  </a:gradFill>
                </a:rPr>
                <a:t>WebParts</a:t>
              </a:r>
              <a:endParaRPr lang="en-US" sz="1400" dirty="0">
                <a:gradFill>
                  <a:gsLst>
                    <a:gs pos="2917">
                      <a:schemeClr val="tx1"/>
                    </a:gs>
                    <a:gs pos="30000">
                      <a:schemeClr val="tx1"/>
                    </a:gs>
                  </a:gsLst>
                  <a:lin ang="5400000" scaled="0"/>
                </a:gradFill>
              </a:endParaRPr>
            </a:p>
            <a:p>
              <a:pPr>
                <a:lnSpc>
                  <a:spcPct val="90000"/>
                </a:lnSpc>
                <a:spcAft>
                  <a:spcPts val="600"/>
                </a:spcAft>
              </a:pPr>
              <a:r>
                <a:rPr lang="en-US" sz="1400" dirty="0">
                  <a:gradFill>
                    <a:gsLst>
                      <a:gs pos="2917">
                        <a:schemeClr val="tx1"/>
                      </a:gs>
                      <a:gs pos="30000">
                        <a:schemeClr val="tx1"/>
                      </a:gs>
                    </a:gsLst>
                    <a:lin ang="5400000" scaled="0"/>
                  </a:gradFill>
                </a:rPr>
                <a:t>CAML</a:t>
              </a:r>
            </a:p>
          </p:txBody>
        </p:sp>
        <p:pic>
          <p:nvPicPr>
            <p:cNvPr id="64" name="Picture 4" descr="Image result for sharepoint 2007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5459" y="1473173"/>
              <a:ext cx="963169" cy="959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p:cNvGrpSpPr/>
          <p:nvPr/>
        </p:nvGrpSpPr>
        <p:grpSpPr>
          <a:xfrm>
            <a:off x="328373" y="1641319"/>
            <a:ext cx="1800000" cy="3871546"/>
            <a:chOff x="328373" y="1641319"/>
            <a:chExt cx="1800000" cy="3871546"/>
          </a:xfrm>
        </p:grpSpPr>
        <p:sp>
          <p:nvSpPr>
            <p:cNvPr id="5" name="Flowchart: Connector 4"/>
            <p:cNvSpPr/>
            <p:nvPr/>
          </p:nvSpPr>
          <p:spPr>
            <a:xfrm>
              <a:off x="679822" y="3714613"/>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dirty="0">
                <a:solidFill>
                  <a:srgbClr val="FFFFFF"/>
                </a:solidFill>
              </a:endParaRPr>
            </a:p>
          </p:txBody>
        </p:sp>
        <p:sp>
          <p:nvSpPr>
            <p:cNvPr id="6" name="TextBox 5"/>
            <p:cNvSpPr txBox="1"/>
            <p:nvPr/>
          </p:nvSpPr>
          <p:spPr>
            <a:xfrm>
              <a:off x="328373" y="2898339"/>
              <a:ext cx="1098898" cy="670315"/>
            </a:xfrm>
            <a:prstGeom prst="rect">
              <a:avLst/>
            </a:prstGeom>
            <a:noFill/>
          </p:spPr>
          <p:txBody>
            <a:bodyPr wrap="none" rtlCol="0">
              <a:spAutoFit/>
            </a:bodyPr>
            <a:lstStyle/>
            <a:p>
              <a:pPr defTabSz="932559"/>
              <a:r>
                <a:rPr lang="en-US" sz="3671" dirty="0">
                  <a:solidFill>
                    <a:schemeClr val="tx2"/>
                  </a:solidFill>
                  <a:latin typeface="Segoe UI Light"/>
                </a:rPr>
                <a:t>2001</a:t>
              </a:r>
            </a:p>
          </p:txBody>
        </p:sp>
        <p:sp>
          <p:nvSpPr>
            <p:cNvPr id="23" name="TextBox 22"/>
            <p:cNvSpPr txBox="1"/>
            <p:nvPr/>
          </p:nvSpPr>
          <p:spPr>
            <a:xfrm>
              <a:off x="328373" y="2437503"/>
              <a:ext cx="1697839"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Portal Server 2001</a:t>
              </a:r>
            </a:p>
          </p:txBody>
        </p:sp>
        <p:sp>
          <p:nvSpPr>
            <p:cNvPr id="39" name="TextBox 38"/>
            <p:cNvSpPr txBox="1"/>
            <p:nvPr/>
          </p:nvSpPr>
          <p:spPr>
            <a:xfrm>
              <a:off x="328373" y="4287914"/>
              <a:ext cx="1509627" cy="1224951"/>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ASP</a:t>
              </a:r>
            </a:p>
            <a:p>
              <a:pPr>
                <a:lnSpc>
                  <a:spcPct val="90000"/>
                </a:lnSpc>
                <a:spcAft>
                  <a:spcPts val="600"/>
                </a:spcAft>
              </a:pPr>
              <a:r>
                <a:rPr lang="en-US" sz="1400" dirty="0">
                  <a:gradFill>
                    <a:gsLst>
                      <a:gs pos="2917">
                        <a:schemeClr val="tx1"/>
                      </a:gs>
                      <a:gs pos="30000">
                        <a:schemeClr val="tx1"/>
                      </a:gs>
                    </a:gsLst>
                    <a:lin ang="5400000" scaled="0"/>
                  </a:gradFill>
                </a:rPr>
                <a:t>Early Server Widget Tech</a:t>
              </a:r>
            </a:p>
            <a:p>
              <a:pPr>
                <a:lnSpc>
                  <a:spcPct val="90000"/>
                </a:lnSpc>
                <a:spcAft>
                  <a:spcPts val="600"/>
                </a:spcAft>
              </a:pPr>
              <a:r>
                <a:rPr lang="en-US" sz="1400" dirty="0">
                  <a:gradFill>
                    <a:gsLst>
                      <a:gs pos="2917">
                        <a:schemeClr val="tx1"/>
                      </a:gs>
                      <a:gs pos="30000">
                        <a:schemeClr val="tx1"/>
                      </a:gs>
                    </a:gsLst>
                    <a:lin ang="5400000" scaled="0"/>
                  </a:gradFill>
                </a:rPr>
                <a:t>Single Box</a:t>
              </a:r>
            </a:p>
          </p:txBody>
        </p:sp>
        <p:pic>
          <p:nvPicPr>
            <p:cNvPr id="1030" name="Picture 6" descr="Image result for sharepoint 2001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616" y="1641319"/>
              <a:ext cx="1740757" cy="6906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p:cNvGrpSpPr/>
          <p:nvPr/>
        </p:nvGrpSpPr>
        <p:grpSpPr>
          <a:xfrm>
            <a:off x="7693534" y="1421200"/>
            <a:ext cx="1799995" cy="4402519"/>
            <a:chOff x="7693534" y="1421200"/>
            <a:chExt cx="1799995" cy="4402519"/>
          </a:xfrm>
        </p:grpSpPr>
        <p:sp>
          <p:nvSpPr>
            <p:cNvPr id="41" name="TextBox 40"/>
            <p:cNvSpPr txBox="1"/>
            <p:nvPr/>
          </p:nvSpPr>
          <p:spPr>
            <a:xfrm>
              <a:off x="7693534" y="2922308"/>
              <a:ext cx="1284689" cy="657231"/>
            </a:xfrm>
            <a:prstGeom prst="rect">
              <a:avLst/>
            </a:prstGeom>
            <a:noFill/>
          </p:spPr>
          <p:txBody>
            <a:bodyPr wrap="none" rtlCol="0">
              <a:spAutoFit/>
            </a:bodyPr>
            <a:lstStyle/>
            <a:p>
              <a:pPr defTabSz="932559"/>
              <a:r>
                <a:rPr lang="en-US" sz="3671" dirty="0">
                  <a:solidFill>
                    <a:schemeClr val="tx2"/>
                  </a:solidFill>
                  <a:latin typeface="Segoe UI Light"/>
                </a:rPr>
                <a:t>2012</a:t>
              </a:r>
            </a:p>
          </p:txBody>
        </p:sp>
        <p:sp>
          <p:nvSpPr>
            <p:cNvPr id="44" name="TextBox 43"/>
            <p:cNvSpPr txBox="1"/>
            <p:nvPr/>
          </p:nvSpPr>
          <p:spPr>
            <a:xfrm>
              <a:off x="7693534" y="2436149"/>
              <a:ext cx="1410411" cy="531812"/>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2013</a:t>
              </a:r>
            </a:p>
          </p:txBody>
        </p:sp>
        <p:sp>
          <p:nvSpPr>
            <p:cNvPr id="45" name="TextBox 44"/>
            <p:cNvSpPr txBox="1"/>
            <p:nvPr/>
          </p:nvSpPr>
          <p:spPr>
            <a:xfrm>
              <a:off x="7693534" y="4287914"/>
              <a:ext cx="1799995" cy="153580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Search driven publishing sites</a:t>
              </a:r>
            </a:p>
            <a:p>
              <a:pPr>
                <a:lnSpc>
                  <a:spcPct val="90000"/>
                </a:lnSpc>
                <a:spcAft>
                  <a:spcPts val="600"/>
                </a:spcAft>
              </a:pPr>
              <a:r>
                <a:rPr lang="en-US" sz="1400" dirty="0">
                  <a:gradFill>
                    <a:gsLst>
                      <a:gs pos="2917">
                        <a:schemeClr val="tx1"/>
                      </a:gs>
                      <a:gs pos="30000">
                        <a:schemeClr val="tx1"/>
                      </a:gs>
                    </a:gsLst>
                    <a:lin ang="5400000" scaled="0"/>
                  </a:gradFill>
                </a:rPr>
                <a:t>Client-Side Rendering sprinkled in, e.g. CBS, MDS, etc.</a:t>
              </a:r>
            </a:p>
          </p:txBody>
        </p:sp>
        <p:pic>
          <p:nvPicPr>
            <p:cNvPr id="61" name="Picture 60"/>
            <p:cNvPicPr>
              <a:picLocks noChangeAspect="1"/>
            </p:cNvPicPr>
            <p:nvPr/>
          </p:nvPicPr>
          <p:blipFill rotWithShape="1">
            <a:blip r:embed="rId6"/>
            <a:srcRect r="63118"/>
            <a:stretch/>
          </p:blipFill>
          <p:spPr>
            <a:xfrm>
              <a:off x="7693534" y="1421200"/>
              <a:ext cx="1048843" cy="1069821"/>
            </a:xfrm>
            <a:prstGeom prst="rect">
              <a:avLst/>
            </a:prstGeom>
          </p:spPr>
        </p:pic>
        <p:sp>
          <p:nvSpPr>
            <p:cNvPr id="66" name="Flowchart: Connector 65"/>
            <p:cNvSpPr/>
            <p:nvPr/>
          </p:nvSpPr>
          <p:spPr>
            <a:xfrm>
              <a:off x="8137878" y="3714321"/>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grpSp>
      <p:grpSp>
        <p:nvGrpSpPr>
          <p:cNvPr id="63" name="Group 62"/>
          <p:cNvGrpSpPr/>
          <p:nvPr/>
        </p:nvGrpSpPr>
        <p:grpSpPr>
          <a:xfrm>
            <a:off x="9674621" y="1446592"/>
            <a:ext cx="2489582" cy="5072702"/>
            <a:chOff x="9534817" y="1446592"/>
            <a:chExt cx="2489582" cy="5072702"/>
          </a:xfrm>
        </p:grpSpPr>
        <p:sp>
          <p:nvSpPr>
            <p:cNvPr id="14" name="TextBox 13"/>
            <p:cNvSpPr txBox="1"/>
            <p:nvPr/>
          </p:nvSpPr>
          <p:spPr>
            <a:xfrm>
              <a:off x="9534817" y="2923661"/>
              <a:ext cx="2307042" cy="657231"/>
            </a:xfrm>
            <a:prstGeom prst="rect">
              <a:avLst/>
            </a:prstGeom>
            <a:noFill/>
          </p:spPr>
          <p:txBody>
            <a:bodyPr wrap="none" rtlCol="0">
              <a:spAutoFit/>
            </a:bodyPr>
            <a:lstStyle/>
            <a:p>
              <a:pPr defTabSz="932559"/>
              <a:r>
                <a:rPr lang="en-US" sz="3671" dirty="0">
                  <a:solidFill>
                    <a:schemeClr val="tx2"/>
                  </a:solidFill>
                  <a:latin typeface="Segoe UI Light"/>
                </a:rPr>
                <a:t>2016--19 …</a:t>
              </a:r>
            </a:p>
          </p:txBody>
        </p:sp>
        <p:sp>
          <p:nvSpPr>
            <p:cNvPr id="31" name="TextBox 30"/>
            <p:cNvSpPr txBox="1"/>
            <p:nvPr/>
          </p:nvSpPr>
          <p:spPr>
            <a:xfrm>
              <a:off x="9534817" y="2437502"/>
              <a:ext cx="1572675" cy="531812"/>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2016, SPO</a:t>
              </a:r>
            </a:p>
          </p:txBody>
        </p:sp>
        <p:sp>
          <p:nvSpPr>
            <p:cNvPr id="79" name="TextBox 78"/>
            <p:cNvSpPr txBox="1"/>
            <p:nvPr/>
          </p:nvSpPr>
          <p:spPr>
            <a:xfrm>
              <a:off x="9534817" y="4287914"/>
              <a:ext cx="2489582" cy="2231380"/>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Hybrid</a:t>
              </a:r>
            </a:p>
            <a:p>
              <a:pPr>
                <a:lnSpc>
                  <a:spcPct val="90000"/>
                </a:lnSpc>
                <a:spcAft>
                  <a:spcPts val="600"/>
                </a:spcAft>
              </a:pPr>
              <a:r>
                <a:rPr lang="en-US" sz="1400" dirty="0">
                  <a:gradFill>
                    <a:gsLst>
                      <a:gs pos="2917">
                        <a:schemeClr val="tx1"/>
                      </a:gs>
                      <a:gs pos="30000">
                        <a:schemeClr val="tx1"/>
                      </a:gs>
                    </a:gsLst>
                    <a:lin ang="5400000" scaled="0"/>
                  </a:gradFill>
                </a:rPr>
                <a:t>Modern standalone cloud apps, e.g. O365 Video, Delve, etc.</a:t>
              </a:r>
            </a:p>
            <a:p>
              <a:pPr>
                <a:lnSpc>
                  <a:spcPct val="90000"/>
                </a:lnSpc>
                <a:spcAft>
                  <a:spcPts val="600"/>
                </a:spcAft>
              </a:pPr>
              <a:r>
                <a:rPr lang="en-US" sz="1400" dirty="0">
                  <a:gradFill>
                    <a:gsLst>
                      <a:gs pos="2917">
                        <a:schemeClr val="tx1"/>
                      </a:gs>
                      <a:gs pos="30000">
                        <a:schemeClr val="tx1"/>
                      </a:gs>
                    </a:gsLst>
                    <a:lin ang="5400000" scaled="0"/>
                  </a:gradFill>
                </a:rPr>
                <a:t>…</a:t>
              </a:r>
            </a:p>
            <a:p>
              <a:pPr>
                <a:lnSpc>
                  <a:spcPct val="90000"/>
                </a:lnSpc>
                <a:spcAft>
                  <a:spcPts val="600"/>
                </a:spcAft>
              </a:pPr>
              <a:r>
                <a:rPr lang="en-US" sz="1400" b="1" dirty="0">
                  <a:solidFill>
                    <a:srgbClr val="FF0000"/>
                  </a:solidFill>
                </a:rPr>
                <a:t>Aug 2016</a:t>
              </a:r>
            </a:p>
            <a:p>
              <a:pPr>
                <a:lnSpc>
                  <a:spcPct val="90000"/>
                </a:lnSpc>
                <a:spcAft>
                  <a:spcPts val="600"/>
                </a:spcAft>
              </a:pPr>
              <a:r>
                <a:rPr lang="en-US" sz="1400" dirty="0">
                  <a:solidFill>
                    <a:srgbClr val="FF0000"/>
                  </a:solidFill>
                </a:rPr>
                <a:t>SPFx and Office Fabric</a:t>
              </a:r>
            </a:p>
            <a:p>
              <a:pPr>
                <a:lnSpc>
                  <a:spcPct val="90000"/>
                </a:lnSpc>
                <a:spcAft>
                  <a:spcPts val="600"/>
                </a:spcAft>
              </a:pPr>
              <a:r>
                <a:rPr lang="en-US" sz="1400" dirty="0">
                  <a:solidFill>
                    <a:srgbClr val="FF0000"/>
                  </a:solidFill>
                </a:rPr>
                <a:t>Modern SharePoint pages</a:t>
              </a:r>
            </a:p>
          </p:txBody>
        </p:sp>
        <p:pic>
          <p:nvPicPr>
            <p:cNvPr id="60" name="Picture 59"/>
            <p:cNvPicPr>
              <a:picLocks noChangeAspect="1"/>
            </p:cNvPicPr>
            <p:nvPr/>
          </p:nvPicPr>
          <p:blipFill rotWithShape="1">
            <a:blip r:embed="rId6"/>
            <a:srcRect r="63118"/>
            <a:stretch/>
          </p:blipFill>
          <p:spPr>
            <a:xfrm>
              <a:off x="9534817" y="1446592"/>
              <a:ext cx="1048843" cy="1069821"/>
            </a:xfrm>
            <a:prstGeom prst="rect">
              <a:avLst/>
            </a:prstGeom>
          </p:spPr>
        </p:pic>
        <p:sp>
          <p:nvSpPr>
            <p:cNvPr id="67" name="Flowchart: Connector 66"/>
            <p:cNvSpPr/>
            <p:nvPr/>
          </p:nvSpPr>
          <p:spPr>
            <a:xfrm>
              <a:off x="9953693" y="3724373"/>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grpSp>
      <p:pic>
        <p:nvPicPr>
          <p:cNvPr id="4" name="Picture 3" descr="A close up of a sign&#10;&#10;Description automatically generated">
            <a:extLst>
              <a:ext uri="{FF2B5EF4-FFF2-40B4-BE49-F238E27FC236}">
                <a16:creationId xmlns:a16="http://schemas.microsoft.com/office/drawing/2014/main" id="{2F871157-DAB6-4157-A344-D796D14826E2}"/>
              </a:ext>
            </a:extLst>
          </p:cNvPr>
          <p:cNvPicPr>
            <a:picLocks noChangeAspect="1"/>
          </p:cNvPicPr>
          <p:nvPr/>
        </p:nvPicPr>
        <p:blipFill>
          <a:blip r:embed="rId7"/>
          <a:stretch>
            <a:fillRect/>
          </a:stretch>
        </p:blipFill>
        <p:spPr>
          <a:xfrm>
            <a:off x="11343347" y="1576204"/>
            <a:ext cx="820856" cy="820856"/>
          </a:xfrm>
          <a:prstGeom prst="rect">
            <a:avLst/>
          </a:prstGeom>
        </p:spPr>
      </p:pic>
    </p:spTree>
    <p:extLst>
      <p:ext uri="{BB962C8B-B14F-4D97-AF65-F5344CB8AC3E}">
        <p14:creationId xmlns:p14="http://schemas.microsoft.com/office/powerpoint/2010/main" val="2918682731"/>
      </p:ext>
    </p:extLst>
  </p:cSld>
  <p:clrMapOvr>
    <a:masterClrMapping/>
  </p:clrMapOvr>
  <p:transition spd="slow">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1"/>
            <a:ext cx="11574000" cy="779367"/>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Classes</a:t>
            </a:r>
            <a:endParaRPr lang="en-US" sz="4000" dirty="0">
              <a:solidFill>
                <a:schemeClr val="bg1">
                  <a:lumMod val="25000"/>
                </a:schemeClr>
              </a:solidFill>
            </a:endParaRPr>
          </a:p>
        </p:txBody>
      </p:sp>
      <p:sp>
        <p:nvSpPr>
          <p:cNvPr id="9" name="Text Placeholder 2">
            <a:extLst>
              <a:ext uri="{FF2B5EF4-FFF2-40B4-BE49-F238E27FC236}">
                <a16:creationId xmlns:a16="http://schemas.microsoft.com/office/drawing/2014/main" id="{0A5A128E-4F95-4F43-B37E-3B42FE5406F2}"/>
              </a:ext>
            </a:extLst>
          </p:cNvPr>
          <p:cNvSpPr txBox="1">
            <a:spLocks/>
          </p:cNvSpPr>
          <p:nvPr/>
        </p:nvSpPr>
        <p:spPr>
          <a:xfrm>
            <a:off x="529661" y="1065805"/>
            <a:ext cx="11375536" cy="2827769"/>
          </a:xfrm>
          <a:prstGeom prst="rect">
            <a:avLst/>
          </a:prstGeom>
        </p:spPr>
        <p:txBody>
          <a:bodyPr>
            <a:normAutofit fontScale="85000" lnSpcReduction="20000"/>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sz="2000" dirty="0"/>
              <a:t>TypeScript introduced classes to avail the benefit of object-oriented techniques like encapsulation and abstraction. The class in TypeScript is compiled to plain JavaScript functions by the TypeScript compiler to work across platforms and browsers.</a:t>
            </a:r>
          </a:p>
          <a:p>
            <a:pPr marL="0" indent="0" algn="just">
              <a:lnSpc>
                <a:spcPct val="130000"/>
              </a:lnSpc>
              <a:spcBef>
                <a:spcPts val="0"/>
              </a:spcBef>
              <a:buNone/>
            </a:pPr>
            <a:endParaRPr lang="en-US" sz="2000" dirty="0"/>
          </a:p>
          <a:p>
            <a:pPr marL="0" indent="0" algn="just">
              <a:lnSpc>
                <a:spcPct val="130000"/>
              </a:lnSpc>
              <a:spcBef>
                <a:spcPts val="0"/>
              </a:spcBef>
              <a:buNone/>
            </a:pPr>
            <a:r>
              <a:rPr lang="en-US" sz="2000" dirty="0"/>
              <a:t>A class can include the following:</a:t>
            </a:r>
          </a:p>
          <a:p>
            <a:pPr marL="0" indent="0" algn="just">
              <a:lnSpc>
                <a:spcPct val="130000"/>
              </a:lnSpc>
              <a:spcBef>
                <a:spcPts val="0"/>
              </a:spcBef>
              <a:buNone/>
            </a:pPr>
            <a:endParaRPr lang="en-US" sz="2000" dirty="0"/>
          </a:p>
          <a:p>
            <a:pPr algn="just">
              <a:lnSpc>
                <a:spcPct val="130000"/>
              </a:lnSpc>
              <a:spcBef>
                <a:spcPts val="0"/>
              </a:spcBef>
              <a:buFont typeface="Wingdings" panose="05000000000000000000" pitchFamily="2" charset="2"/>
              <a:buChar char="ü"/>
            </a:pPr>
            <a:r>
              <a:rPr lang="en-US" sz="2000" dirty="0"/>
              <a:t>Constructor</a:t>
            </a:r>
          </a:p>
          <a:p>
            <a:pPr algn="just">
              <a:lnSpc>
                <a:spcPct val="130000"/>
              </a:lnSpc>
              <a:spcBef>
                <a:spcPts val="0"/>
              </a:spcBef>
              <a:buFont typeface="Wingdings" panose="05000000000000000000" pitchFamily="2" charset="2"/>
              <a:buChar char="ü"/>
            </a:pPr>
            <a:r>
              <a:rPr lang="en-US" sz="2000" dirty="0"/>
              <a:t>Properties</a:t>
            </a:r>
          </a:p>
          <a:p>
            <a:pPr algn="just">
              <a:lnSpc>
                <a:spcPct val="130000"/>
              </a:lnSpc>
              <a:spcBef>
                <a:spcPts val="0"/>
              </a:spcBef>
              <a:buFont typeface="Wingdings" panose="05000000000000000000" pitchFamily="2" charset="2"/>
              <a:buChar char="ü"/>
            </a:pPr>
            <a:r>
              <a:rPr lang="en-US" sz="2000" dirty="0"/>
              <a:t>Methods</a:t>
            </a:r>
            <a:endParaRPr lang="en-GB" sz="2000" dirty="0"/>
          </a:p>
        </p:txBody>
      </p:sp>
      <p:sp>
        <p:nvSpPr>
          <p:cNvPr id="4" name="Rectangle 3">
            <a:extLst>
              <a:ext uri="{FF2B5EF4-FFF2-40B4-BE49-F238E27FC236}">
                <a16:creationId xmlns:a16="http://schemas.microsoft.com/office/drawing/2014/main" id="{2B884B26-4DA4-479C-B5B5-8017A9E9E61A}"/>
              </a:ext>
            </a:extLst>
          </p:cNvPr>
          <p:cNvSpPr/>
          <p:nvPr/>
        </p:nvSpPr>
        <p:spPr>
          <a:xfrm>
            <a:off x="5688547" y="2046914"/>
            <a:ext cx="6216650" cy="3693319"/>
          </a:xfrm>
          <a:prstGeom prst="rect">
            <a:avLst/>
          </a:prstGeom>
          <a:solidFill>
            <a:schemeClr val="tx1">
              <a:lumMod val="10000"/>
              <a:lumOff val="90000"/>
            </a:schemeClr>
          </a:solidFill>
          <a:effectLst>
            <a:outerShdw blurRad="50800" dist="38100" dir="2700000" algn="tl" rotWithShape="0">
              <a:prstClr val="black">
                <a:alpha val="40000"/>
              </a:prstClr>
            </a:outerShdw>
          </a:effectLst>
        </p:spPr>
        <p:txBody>
          <a:bodyPr>
            <a:spAutoFit/>
          </a:bodyPr>
          <a:lstStyle/>
          <a:p>
            <a:r>
              <a:rPr lang="en-GB" dirty="0"/>
              <a:t>class Employee {</a:t>
            </a:r>
          </a:p>
          <a:p>
            <a:r>
              <a:rPr lang="en-GB" dirty="0"/>
              <a:t>    </a:t>
            </a:r>
            <a:r>
              <a:rPr lang="en-GB" dirty="0" err="1"/>
              <a:t>empCode</a:t>
            </a:r>
            <a:r>
              <a:rPr lang="en-GB" dirty="0"/>
              <a:t>: number;</a:t>
            </a:r>
          </a:p>
          <a:p>
            <a:r>
              <a:rPr lang="en-GB" dirty="0"/>
              <a:t>    </a:t>
            </a:r>
            <a:r>
              <a:rPr lang="en-GB" dirty="0" err="1"/>
              <a:t>empName</a:t>
            </a:r>
            <a:r>
              <a:rPr lang="en-GB" dirty="0"/>
              <a:t>: string;</a:t>
            </a:r>
          </a:p>
          <a:p>
            <a:endParaRPr lang="en-GB" dirty="0"/>
          </a:p>
          <a:p>
            <a:r>
              <a:rPr lang="en-GB" dirty="0"/>
              <a:t>    constructor(code: number, name: string) {</a:t>
            </a:r>
          </a:p>
          <a:p>
            <a:r>
              <a:rPr lang="en-GB" dirty="0"/>
              <a:t>            </a:t>
            </a:r>
            <a:r>
              <a:rPr lang="en-GB" dirty="0" err="1"/>
              <a:t>this.empName</a:t>
            </a:r>
            <a:r>
              <a:rPr lang="en-GB" dirty="0"/>
              <a:t> = name;</a:t>
            </a:r>
          </a:p>
          <a:p>
            <a:r>
              <a:rPr lang="en-GB" dirty="0"/>
              <a:t>            </a:t>
            </a:r>
            <a:r>
              <a:rPr lang="en-GB" dirty="0" err="1"/>
              <a:t>this.empCode</a:t>
            </a:r>
            <a:r>
              <a:rPr lang="en-GB" dirty="0"/>
              <a:t> = code;</a:t>
            </a:r>
          </a:p>
          <a:p>
            <a:r>
              <a:rPr lang="en-GB" dirty="0"/>
              <a:t>    }</a:t>
            </a:r>
          </a:p>
          <a:p>
            <a:endParaRPr lang="en-GB" dirty="0"/>
          </a:p>
          <a:p>
            <a:r>
              <a:rPr lang="en-GB" dirty="0"/>
              <a:t>    </a:t>
            </a:r>
            <a:r>
              <a:rPr lang="en-GB" dirty="0" err="1"/>
              <a:t>getSalary</a:t>
            </a:r>
            <a:r>
              <a:rPr lang="en-GB" dirty="0"/>
              <a:t>() : number {</a:t>
            </a:r>
          </a:p>
          <a:p>
            <a:r>
              <a:rPr lang="en-GB" dirty="0"/>
              <a:t>        return 10000;</a:t>
            </a:r>
          </a:p>
          <a:p>
            <a:r>
              <a:rPr lang="en-GB" dirty="0"/>
              <a:t>    }</a:t>
            </a:r>
          </a:p>
          <a:p>
            <a:r>
              <a:rPr lang="en-GB" dirty="0"/>
              <a:t>}</a:t>
            </a:r>
          </a:p>
        </p:txBody>
      </p:sp>
    </p:spTree>
    <p:extLst>
      <p:ext uri="{BB962C8B-B14F-4D97-AF65-F5344CB8AC3E}">
        <p14:creationId xmlns:p14="http://schemas.microsoft.com/office/powerpoint/2010/main" val="5656444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1"/>
            <a:ext cx="11574000" cy="779367"/>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Modules</a:t>
            </a:r>
            <a:endParaRPr lang="en-US" sz="4000" dirty="0">
              <a:solidFill>
                <a:schemeClr val="bg1">
                  <a:lumMod val="25000"/>
                </a:schemeClr>
              </a:solidFill>
            </a:endParaRPr>
          </a:p>
        </p:txBody>
      </p:sp>
      <p:sp>
        <p:nvSpPr>
          <p:cNvPr id="9" name="Text Placeholder 2">
            <a:extLst>
              <a:ext uri="{FF2B5EF4-FFF2-40B4-BE49-F238E27FC236}">
                <a16:creationId xmlns:a16="http://schemas.microsoft.com/office/drawing/2014/main" id="{0A5A128E-4F95-4F43-B37E-3B42FE5406F2}"/>
              </a:ext>
            </a:extLst>
          </p:cNvPr>
          <p:cNvSpPr txBox="1">
            <a:spLocks/>
          </p:cNvSpPr>
          <p:nvPr/>
        </p:nvSpPr>
        <p:spPr>
          <a:xfrm>
            <a:off x="529661" y="1065805"/>
            <a:ext cx="6475823" cy="5740679"/>
          </a:xfrm>
          <a:prstGeom prst="rect">
            <a:avLst/>
          </a:prstGeom>
        </p:spPr>
        <p:txBody>
          <a:bodyPr>
            <a:normAutofit fontScale="85000" lnSpcReduction="20000"/>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sz="2000" dirty="0"/>
              <a:t>The TypeScript code we write is in the global scope by default. If we have multiple files in a project, the variables, functions, etc. written in one file are accessible in all the other files.</a:t>
            </a:r>
          </a:p>
          <a:p>
            <a:pPr marL="0" indent="0" algn="just">
              <a:lnSpc>
                <a:spcPct val="130000"/>
              </a:lnSpc>
              <a:spcBef>
                <a:spcPts val="0"/>
              </a:spcBef>
              <a:buNone/>
            </a:pPr>
            <a:endParaRPr lang="en-US" sz="2000" dirty="0"/>
          </a:p>
          <a:p>
            <a:pPr marL="0" indent="0" algn="just">
              <a:lnSpc>
                <a:spcPct val="130000"/>
              </a:lnSpc>
              <a:spcBef>
                <a:spcPts val="0"/>
              </a:spcBef>
              <a:buNone/>
            </a:pPr>
            <a:r>
              <a:rPr lang="en-US" sz="2000" b="1" dirty="0"/>
              <a:t>Export</a:t>
            </a:r>
          </a:p>
          <a:p>
            <a:pPr marL="0" indent="0" algn="just">
              <a:lnSpc>
                <a:spcPct val="130000"/>
              </a:lnSpc>
              <a:spcBef>
                <a:spcPts val="0"/>
              </a:spcBef>
              <a:buNone/>
            </a:pPr>
            <a:r>
              <a:rPr lang="en-US" sz="2000" dirty="0"/>
              <a:t>A module can be defined in a separate .</a:t>
            </a:r>
            <a:r>
              <a:rPr lang="en-US" sz="2000" dirty="0" err="1"/>
              <a:t>ts</a:t>
            </a:r>
            <a:r>
              <a:rPr lang="en-US" sz="2000" dirty="0"/>
              <a:t> file which can contain functions, variables, interfaces and classes. Use the prefix export with all the definitions you want to include in a module and want to access from other modules.</a:t>
            </a:r>
          </a:p>
          <a:p>
            <a:pPr marL="0" indent="0" algn="just">
              <a:lnSpc>
                <a:spcPct val="130000"/>
              </a:lnSpc>
              <a:spcBef>
                <a:spcPts val="0"/>
              </a:spcBef>
              <a:buNone/>
            </a:pPr>
            <a:endParaRPr lang="en-US" sz="2000" dirty="0"/>
          </a:p>
          <a:p>
            <a:pPr marL="0" indent="0" algn="just">
              <a:lnSpc>
                <a:spcPct val="130000"/>
              </a:lnSpc>
              <a:spcBef>
                <a:spcPts val="0"/>
              </a:spcBef>
              <a:buNone/>
            </a:pPr>
            <a:r>
              <a:rPr lang="en-US" sz="2000" b="1" dirty="0">
                <a:highlight>
                  <a:srgbClr val="FFFF00"/>
                </a:highlight>
              </a:rPr>
              <a:t>This example module </a:t>
            </a:r>
            <a:r>
              <a:rPr lang="en-US" sz="2000" dirty="0"/>
              <a:t>which contains two variables and a class definition. The age variable and the Employee class are prefixed with the export keyword, whereas </a:t>
            </a:r>
            <a:r>
              <a:rPr lang="en-US" sz="2000" dirty="0" err="1"/>
              <a:t>companyName</a:t>
            </a:r>
            <a:r>
              <a:rPr lang="en-US" sz="2000" dirty="0"/>
              <a:t> variable is not. </a:t>
            </a:r>
          </a:p>
          <a:p>
            <a:pPr marL="0" indent="0" algn="just">
              <a:lnSpc>
                <a:spcPct val="130000"/>
              </a:lnSpc>
              <a:spcBef>
                <a:spcPts val="0"/>
              </a:spcBef>
              <a:buNone/>
            </a:pPr>
            <a:endParaRPr lang="en-US" sz="2000" dirty="0"/>
          </a:p>
          <a:p>
            <a:pPr marL="0" indent="0" algn="just">
              <a:lnSpc>
                <a:spcPct val="130000"/>
              </a:lnSpc>
              <a:spcBef>
                <a:spcPts val="0"/>
              </a:spcBef>
              <a:buNone/>
            </a:pPr>
            <a:r>
              <a:rPr lang="en-US" sz="2000" dirty="0"/>
              <a:t>Thus, this module which exports the age variable and the Employee class to be used in other modules by importing the Employee module using the import keyword. The </a:t>
            </a:r>
            <a:r>
              <a:rPr lang="en-US" sz="2000" dirty="0" err="1"/>
              <a:t>companyName</a:t>
            </a:r>
            <a:r>
              <a:rPr lang="en-US" sz="2000" dirty="0"/>
              <a:t> variable cannot be accessed outside this Employee module, as it is not exported.</a:t>
            </a:r>
            <a:endParaRPr lang="en-GB" sz="2000" dirty="0"/>
          </a:p>
        </p:txBody>
      </p:sp>
      <p:sp>
        <p:nvSpPr>
          <p:cNvPr id="3" name="Rectangle 2">
            <a:extLst>
              <a:ext uri="{FF2B5EF4-FFF2-40B4-BE49-F238E27FC236}">
                <a16:creationId xmlns:a16="http://schemas.microsoft.com/office/drawing/2014/main" id="{D07C8FA8-1D18-44A7-87C6-811D7AFF6C6F}"/>
              </a:ext>
            </a:extLst>
          </p:cNvPr>
          <p:cNvSpPr/>
          <p:nvPr/>
        </p:nvSpPr>
        <p:spPr>
          <a:xfrm>
            <a:off x="7255489" y="1232682"/>
            <a:ext cx="4916795" cy="4247317"/>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r>
              <a:rPr lang="en-GB" dirty="0"/>
              <a:t>export let age : number = 20;</a:t>
            </a:r>
          </a:p>
          <a:p>
            <a:r>
              <a:rPr lang="en-GB" dirty="0"/>
              <a:t>export class Employee {</a:t>
            </a:r>
          </a:p>
          <a:p>
            <a:r>
              <a:rPr lang="en-GB" dirty="0"/>
              <a:t>    </a:t>
            </a:r>
            <a:r>
              <a:rPr lang="en-GB" dirty="0" err="1"/>
              <a:t>empCode</a:t>
            </a:r>
            <a:r>
              <a:rPr lang="en-GB" dirty="0"/>
              <a:t>: number;</a:t>
            </a:r>
          </a:p>
          <a:p>
            <a:r>
              <a:rPr lang="en-GB" dirty="0"/>
              <a:t>    </a:t>
            </a:r>
            <a:r>
              <a:rPr lang="en-GB" dirty="0" err="1"/>
              <a:t>empName</a:t>
            </a:r>
            <a:r>
              <a:rPr lang="en-GB" dirty="0"/>
              <a:t>: string;</a:t>
            </a:r>
          </a:p>
          <a:p>
            <a:r>
              <a:rPr lang="en-GB" dirty="0"/>
              <a:t>    constructor(name: string, code: number) {</a:t>
            </a:r>
          </a:p>
          <a:p>
            <a:r>
              <a:rPr lang="en-GB" dirty="0"/>
              <a:t>        </a:t>
            </a:r>
            <a:r>
              <a:rPr lang="en-GB" dirty="0" err="1"/>
              <a:t>this.empName</a:t>
            </a:r>
            <a:r>
              <a:rPr lang="en-GB" dirty="0"/>
              <a:t> = name;</a:t>
            </a:r>
          </a:p>
          <a:p>
            <a:r>
              <a:rPr lang="en-GB" dirty="0"/>
              <a:t>        </a:t>
            </a:r>
            <a:r>
              <a:rPr lang="en-GB" dirty="0" err="1"/>
              <a:t>this.empCode</a:t>
            </a:r>
            <a:r>
              <a:rPr lang="en-GB" dirty="0"/>
              <a:t> = code;</a:t>
            </a:r>
          </a:p>
          <a:p>
            <a:r>
              <a:rPr lang="en-GB" dirty="0"/>
              <a:t>    }</a:t>
            </a:r>
          </a:p>
          <a:p>
            <a:r>
              <a:rPr lang="en-GB" dirty="0"/>
              <a:t>    </a:t>
            </a:r>
            <a:r>
              <a:rPr lang="en-GB" dirty="0" err="1"/>
              <a:t>displayEmployee</a:t>
            </a:r>
            <a:r>
              <a:rPr lang="en-GB" dirty="0"/>
              <a:t>() {</a:t>
            </a:r>
          </a:p>
          <a:p>
            <a:r>
              <a:rPr lang="en-GB" dirty="0"/>
              <a:t>        console.log ("Employee Code: " + </a:t>
            </a:r>
            <a:r>
              <a:rPr lang="en-GB" dirty="0" err="1"/>
              <a:t>this.empCode</a:t>
            </a:r>
            <a:r>
              <a:rPr lang="en-GB" dirty="0"/>
              <a:t> + ", Employee Name: " + </a:t>
            </a:r>
            <a:r>
              <a:rPr lang="en-GB" dirty="0" err="1"/>
              <a:t>this.empName</a:t>
            </a:r>
            <a:r>
              <a:rPr lang="en-GB" dirty="0"/>
              <a:t> );</a:t>
            </a:r>
          </a:p>
          <a:p>
            <a:r>
              <a:rPr lang="en-GB" dirty="0"/>
              <a:t>    }</a:t>
            </a:r>
          </a:p>
          <a:p>
            <a:r>
              <a:rPr lang="en-GB" dirty="0"/>
              <a:t>}</a:t>
            </a:r>
          </a:p>
          <a:p>
            <a:r>
              <a:rPr lang="en-GB" dirty="0"/>
              <a:t>let </a:t>
            </a:r>
            <a:r>
              <a:rPr lang="en-GB" dirty="0" err="1"/>
              <a:t>companyName:string</a:t>
            </a:r>
            <a:r>
              <a:rPr lang="en-GB" dirty="0"/>
              <a:t> = "XYZ";</a:t>
            </a:r>
          </a:p>
        </p:txBody>
      </p:sp>
    </p:spTree>
    <p:extLst>
      <p:ext uri="{BB962C8B-B14F-4D97-AF65-F5344CB8AC3E}">
        <p14:creationId xmlns:p14="http://schemas.microsoft.com/office/powerpoint/2010/main" val="10082416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1"/>
            <a:ext cx="11574000" cy="779367"/>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GB" dirty="0"/>
              <a:t>Modules</a:t>
            </a:r>
            <a:endParaRPr lang="en-US" sz="4000" dirty="0">
              <a:solidFill>
                <a:schemeClr val="bg1">
                  <a:lumMod val="25000"/>
                </a:schemeClr>
              </a:solidFill>
            </a:endParaRPr>
          </a:p>
        </p:txBody>
      </p:sp>
      <p:sp>
        <p:nvSpPr>
          <p:cNvPr id="9" name="Text Placeholder 2">
            <a:extLst>
              <a:ext uri="{FF2B5EF4-FFF2-40B4-BE49-F238E27FC236}">
                <a16:creationId xmlns:a16="http://schemas.microsoft.com/office/drawing/2014/main" id="{0A5A128E-4F95-4F43-B37E-3B42FE5406F2}"/>
              </a:ext>
            </a:extLst>
          </p:cNvPr>
          <p:cNvSpPr txBox="1">
            <a:spLocks/>
          </p:cNvSpPr>
          <p:nvPr/>
        </p:nvSpPr>
        <p:spPr>
          <a:xfrm>
            <a:off x="529661" y="1065805"/>
            <a:ext cx="11475576" cy="5740679"/>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sz="2000" b="1" dirty="0"/>
              <a:t>Import</a:t>
            </a:r>
          </a:p>
          <a:p>
            <a:pPr marL="0" indent="0" algn="just">
              <a:lnSpc>
                <a:spcPct val="130000"/>
              </a:lnSpc>
              <a:spcBef>
                <a:spcPts val="0"/>
              </a:spcBef>
              <a:buNone/>
            </a:pPr>
            <a:r>
              <a:rPr lang="en-US" sz="2000" dirty="0"/>
              <a:t>A module can be used in another module using an import statement.</a:t>
            </a:r>
          </a:p>
          <a:p>
            <a:pPr marL="0" indent="0" algn="just">
              <a:lnSpc>
                <a:spcPct val="130000"/>
              </a:lnSpc>
              <a:spcBef>
                <a:spcPts val="0"/>
              </a:spcBef>
              <a:buNone/>
            </a:pPr>
            <a:endParaRPr lang="en-US" sz="2000" dirty="0"/>
          </a:p>
          <a:p>
            <a:pPr marL="0" indent="0" algn="just">
              <a:lnSpc>
                <a:spcPct val="130000"/>
              </a:lnSpc>
              <a:spcBef>
                <a:spcPts val="0"/>
              </a:spcBef>
              <a:buNone/>
            </a:pPr>
            <a:r>
              <a:rPr lang="en-US" sz="2000" dirty="0">
                <a:highlight>
                  <a:srgbClr val="FFFF00"/>
                </a:highlight>
              </a:rPr>
              <a:t>import { export name } from "file path without extension"</a:t>
            </a:r>
          </a:p>
          <a:p>
            <a:pPr marL="0" indent="0" algn="just">
              <a:lnSpc>
                <a:spcPct val="130000"/>
              </a:lnSpc>
              <a:spcBef>
                <a:spcPts val="0"/>
              </a:spcBef>
              <a:buNone/>
            </a:pPr>
            <a:r>
              <a:rPr lang="en-US" sz="2000" dirty="0"/>
              <a:t> </a:t>
            </a:r>
          </a:p>
          <a:p>
            <a:pPr marL="0" indent="0" algn="just">
              <a:lnSpc>
                <a:spcPct val="130000"/>
              </a:lnSpc>
              <a:spcBef>
                <a:spcPts val="0"/>
              </a:spcBef>
              <a:buNone/>
            </a:pPr>
            <a:r>
              <a:rPr lang="en-US" sz="2000" b="1" dirty="0"/>
              <a:t>Importing a Single export from a Module</a:t>
            </a:r>
          </a:p>
          <a:p>
            <a:pPr marL="0" indent="0" algn="just">
              <a:lnSpc>
                <a:spcPct val="130000"/>
              </a:lnSpc>
              <a:spcBef>
                <a:spcPts val="0"/>
              </a:spcBef>
              <a:buNone/>
            </a:pPr>
            <a:r>
              <a:rPr lang="en-US" sz="2000" dirty="0"/>
              <a:t>import { Employee } from "./Employee";</a:t>
            </a:r>
          </a:p>
          <a:p>
            <a:pPr marL="0" indent="0" algn="just">
              <a:lnSpc>
                <a:spcPct val="130000"/>
              </a:lnSpc>
              <a:spcBef>
                <a:spcPts val="0"/>
              </a:spcBef>
              <a:buNone/>
            </a:pPr>
            <a:endParaRPr lang="en-US" sz="2000" dirty="0"/>
          </a:p>
          <a:p>
            <a:pPr marL="0" indent="0" algn="just">
              <a:lnSpc>
                <a:spcPct val="130000"/>
              </a:lnSpc>
              <a:spcBef>
                <a:spcPts val="0"/>
              </a:spcBef>
              <a:buNone/>
            </a:pPr>
            <a:r>
              <a:rPr lang="en-US" sz="2000" b="1" dirty="0"/>
              <a:t>Importing the Entire Module into a Variable</a:t>
            </a:r>
          </a:p>
          <a:p>
            <a:pPr marL="0" indent="0" algn="just">
              <a:lnSpc>
                <a:spcPct val="130000"/>
              </a:lnSpc>
              <a:spcBef>
                <a:spcPts val="0"/>
              </a:spcBef>
              <a:buNone/>
            </a:pPr>
            <a:r>
              <a:rPr lang="en-US" sz="2000" dirty="0"/>
              <a:t>import </a:t>
            </a:r>
            <a:r>
              <a:rPr lang="en-US" sz="2000" dirty="0">
                <a:highlight>
                  <a:srgbClr val="FFFF00"/>
                </a:highlight>
              </a:rPr>
              <a:t>*</a:t>
            </a:r>
            <a:r>
              <a:rPr lang="en-US" sz="2000" dirty="0"/>
              <a:t> as Emp from "./Employee“</a:t>
            </a:r>
          </a:p>
          <a:p>
            <a:pPr marL="0" indent="0" algn="just">
              <a:lnSpc>
                <a:spcPct val="130000"/>
              </a:lnSpc>
              <a:spcBef>
                <a:spcPts val="0"/>
              </a:spcBef>
              <a:buNone/>
            </a:pPr>
            <a:endParaRPr lang="en-US" sz="2000" dirty="0"/>
          </a:p>
          <a:p>
            <a:pPr marL="0" indent="0" algn="just">
              <a:lnSpc>
                <a:spcPct val="130000"/>
              </a:lnSpc>
              <a:spcBef>
                <a:spcPts val="0"/>
              </a:spcBef>
              <a:buNone/>
            </a:pPr>
            <a:r>
              <a:rPr lang="en-US" sz="2000" b="1" dirty="0"/>
              <a:t>Renaming an Export from a Module</a:t>
            </a:r>
          </a:p>
          <a:p>
            <a:pPr marL="0" indent="0" algn="just">
              <a:lnSpc>
                <a:spcPct val="130000"/>
              </a:lnSpc>
              <a:spcBef>
                <a:spcPts val="0"/>
              </a:spcBef>
              <a:buNone/>
            </a:pPr>
            <a:r>
              <a:rPr lang="en-US" sz="2000" dirty="0"/>
              <a:t>import { Employee as Associate } from "./Employee"</a:t>
            </a:r>
          </a:p>
        </p:txBody>
      </p:sp>
    </p:spTree>
    <p:extLst>
      <p:ext uri="{BB962C8B-B14F-4D97-AF65-F5344CB8AC3E}">
        <p14:creationId xmlns:p14="http://schemas.microsoft.com/office/powerpoint/2010/main" val="20876864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1"/>
            <a:ext cx="11574000" cy="779367"/>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a:solidFill>
                  <a:schemeClr val="bg1">
                    <a:lumMod val="25000"/>
                  </a:schemeClr>
                </a:solidFill>
              </a:rPr>
              <a:t>Namespace</a:t>
            </a:r>
            <a:endParaRPr lang="en-US" sz="4000" dirty="0">
              <a:solidFill>
                <a:schemeClr val="bg1">
                  <a:lumMod val="25000"/>
                </a:schemeClr>
              </a:solidFill>
            </a:endParaRPr>
          </a:p>
        </p:txBody>
      </p:sp>
      <p:sp>
        <p:nvSpPr>
          <p:cNvPr id="9" name="Text Placeholder 2">
            <a:extLst>
              <a:ext uri="{FF2B5EF4-FFF2-40B4-BE49-F238E27FC236}">
                <a16:creationId xmlns:a16="http://schemas.microsoft.com/office/drawing/2014/main" id="{0A5A128E-4F95-4F43-B37E-3B42FE5406F2}"/>
              </a:ext>
            </a:extLst>
          </p:cNvPr>
          <p:cNvSpPr txBox="1">
            <a:spLocks/>
          </p:cNvSpPr>
          <p:nvPr/>
        </p:nvSpPr>
        <p:spPr>
          <a:xfrm>
            <a:off x="529661" y="1065805"/>
            <a:ext cx="11375536" cy="1601195"/>
          </a:xfrm>
          <a:prstGeom prst="rect">
            <a:avLst/>
          </a:prstGeom>
        </p:spPr>
        <p:txBody>
          <a:bodyPr>
            <a:normAutofit fontScale="85000" lnSpcReduction="20000"/>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sz="2000" dirty="0"/>
              <a:t>The namespace is used for logical grouping of functionalities. A namespace can include interfaces, classes, functions and variables to support a single or a group of related functionalities.</a:t>
            </a:r>
          </a:p>
          <a:p>
            <a:pPr marL="0" indent="0" algn="just">
              <a:lnSpc>
                <a:spcPct val="130000"/>
              </a:lnSpc>
              <a:spcBef>
                <a:spcPts val="0"/>
              </a:spcBef>
              <a:buNone/>
            </a:pPr>
            <a:endParaRPr lang="en-US" sz="2000" dirty="0"/>
          </a:p>
          <a:p>
            <a:pPr marL="0" indent="0" algn="just">
              <a:lnSpc>
                <a:spcPct val="130000"/>
              </a:lnSpc>
              <a:spcBef>
                <a:spcPts val="0"/>
              </a:spcBef>
              <a:buNone/>
            </a:pPr>
            <a:r>
              <a:rPr lang="en-US" sz="2000" dirty="0"/>
              <a:t>A namespace can be created using the namespace keyword followed by the namespace name. All the interfaces, classes etc. can be defined in the curly brackets { }.</a:t>
            </a:r>
            <a:endParaRPr lang="en-GB" sz="2000" dirty="0"/>
          </a:p>
        </p:txBody>
      </p:sp>
      <p:sp>
        <p:nvSpPr>
          <p:cNvPr id="5" name="Rectangle 4">
            <a:extLst>
              <a:ext uri="{FF2B5EF4-FFF2-40B4-BE49-F238E27FC236}">
                <a16:creationId xmlns:a16="http://schemas.microsoft.com/office/drawing/2014/main" id="{52002852-5A2E-476D-9115-9259C20CB481}"/>
              </a:ext>
            </a:extLst>
          </p:cNvPr>
          <p:cNvSpPr/>
          <p:nvPr/>
        </p:nvSpPr>
        <p:spPr>
          <a:xfrm>
            <a:off x="747713" y="2765397"/>
            <a:ext cx="6216650" cy="1200329"/>
          </a:xfrm>
          <a:prstGeom prst="rect">
            <a:avLst/>
          </a:prstGeom>
          <a:ln>
            <a:solidFill>
              <a:srgbClr val="005A9E"/>
            </a:solidFill>
          </a:ln>
        </p:spPr>
        <p:txBody>
          <a:bodyPr>
            <a:spAutoFit/>
          </a:bodyPr>
          <a:lstStyle/>
          <a:p>
            <a:r>
              <a:rPr lang="en-GB" dirty="0"/>
              <a:t>namespace &lt;name&gt;</a:t>
            </a:r>
          </a:p>
          <a:p>
            <a:r>
              <a:rPr lang="en-GB" dirty="0"/>
              <a:t>{</a:t>
            </a:r>
          </a:p>
          <a:p>
            <a:r>
              <a:rPr lang="en-GB" dirty="0"/>
              <a:t>    </a:t>
            </a:r>
          </a:p>
          <a:p>
            <a:r>
              <a:rPr lang="en-GB" dirty="0"/>
              <a:t>}</a:t>
            </a:r>
          </a:p>
        </p:txBody>
      </p:sp>
      <p:sp>
        <p:nvSpPr>
          <p:cNvPr id="6" name="Rectangle 5">
            <a:extLst>
              <a:ext uri="{FF2B5EF4-FFF2-40B4-BE49-F238E27FC236}">
                <a16:creationId xmlns:a16="http://schemas.microsoft.com/office/drawing/2014/main" id="{ED444C2B-BCD2-43AD-90E0-775C84E5F18E}"/>
              </a:ext>
            </a:extLst>
          </p:cNvPr>
          <p:cNvSpPr/>
          <p:nvPr/>
        </p:nvSpPr>
        <p:spPr>
          <a:xfrm>
            <a:off x="747713" y="4141066"/>
            <a:ext cx="10225088" cy="2554545"/>
          </a:xfrm>
          <a:prstGeom prst="rect">
            <a:avLst/>
          </a:prstGeom>
          <a:ln>
            <a:solidFill>
              <a:srgbClr val="005A9E"/>
            </a:solidFill>
          </a:ln>
        </p:spPr>
        <p:txBody>
          <a:bodyPr wrap="square">
            <a:spAutoFit/>
          </a:bodyPr>
          <a:lstStyle/>
          <a:p>
            <a:r>
              <a:rPr lang="en-GB" sz="1600" dirty="0"/>
              <a:t>namespace </a:t>
            </a:r>
            <a:r>
              <a:rPr lang="en-GB" sz="1600" dirty="0" err="1"/>
              <a:t>StringUtility</a:t>
            </a:r>
            <a:r>
              <a:rPr lang="en-GB" sz="1600" dirty="0"/>
              <a:t> {</a:t>
            </a:r>
          </a:p>
          <a:p>
            <a:endParaRPr lang="en-GB" sz="1600" dirty="0"/>
          </a:p>
          <a:p>
            <a:r>
              <a:rPr lang="en-GB" sz="1600" dirty="0"/>
              <a:t>    export function </a:t>
            </a:r>
            <a:r>
              <a:rPr lang="en-GB" sz="1600" dirty="0" err="1"/>
              <a:t>ToCapital</a:t>
            </a:r>
            <a:r>
              <a:rPr lang="en-GB" sz="1600" dirty="0"/>
              <a:t>(str: string): string {</a:t>
            </a:r>
          </a:p>
          <a:p>
            <a:r>
              <a:rPr lang="en-GB" sz="1600" dirty="0"/>
              <a:t>        return </a:t>
            </a:r>
            <a:r>
              <a:rPr lang="en-GB" sz="1600" dirty="0" err="1"/>
              <a:t>str.toUpperCase</a:t>
            </a:r>
            <a:r>
              <a:rPr lang="en-GB" sz="1600" dirty="0"/>
              <a:t>();</a:t>
            </a:r>
          </a:p>
          <a:p>
            <a:r>
              <a:rPr lang="en-GB" sz="1600" dirty="0"/>
              <a:t>    }</a:t>
            </a:r>
          </a:p>
          <a:p>
            <a:endParaRPr lang="en-GB" sz="1600" dirty="0"/>
          </a:p>
          <a:p>
            <a:r>
              <a:rPr lang="en-GB" sz="1600" dirty="0"/>
              <a:t>    export function </a:t>
            </a:r>
            <a:r>
              <a:rPr lang="en-GB" sz="1600" dirty="0" err="1"/>
              <a:t>SubString</a:t>
            </a:r>
            <a:r>
              <a:rPr lang="en-GB" sz="1600" dirty="0"/>
              <a:t>(str: string, from: number, length: number = 0): string {</a:t>
            </a:r>
          </a:p>
          <a:p>
            <a:r>
              <a:rPr lang="en-GB" sz="1600" dirty="0"/>
              <a:t>        return </a:t>
            </a:r>
            <a:r>
              <a:rPr lang="en-GB" sz="1600" dirty="0" err="1"/>
              <a:t>str.substr</a:t>
            </a:r>
            <a:r>
              <a:rPr lang="en-GB" sz="1600" dirty="0"/>
              <a:t>(from, length);</a:t>
            </a:r>
          </a:p>
          <a:p>
            <a:r>
              <a:rPr lang="en-GB" sz="1600" dirty="0"/>
              <a:t>    }</a:t>
            </a:r>
          </a:p>
          <a:p>
            <a:r>
              <a:rPr lang="en-GB" sz="1600" dirty="0"/>
              <a:t>}</a:t>
            </a:r>
          </a:p>
        </p:txBody>
      </p:sp>
    </p:spTree>
    <p:extLst>
      <p:ext uri="{BB962C8B-B14F-4D97-AF65-F5344CB8AC3E}">
        <p14:creationId xmlns:p14="http://schemas.microsoft.com/office/powerpoint/2010/main" val="33510645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56133"/>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6033657" cy="923330"/>
          </a:xfrm>
          <a:prstGeom prst="rect">
            <a:avLst/>
          </a:prstGeom>
        </p:spPr>
        <p:txBody>
          <a:bodyPr wrap="square">
            <a:spAutoFit/>
          </a:bodyPr>
          <a:lstStyle/>
          <a:p>
            <a:r>
              <a:rPr lang="en-GB" dirty="0"/>
              <a:t>Using Typescript in your SPFx Webpart</a:t>
            </a:r>
          </a:p>
          <a:p>
            <a:endParaRPr lang="en-US" dirty="0"/>
          </a:p>
          <a:p>
            <a:endParaRPr lang="en-GB" dirty="0"/>
          </a:p>
        </p:txBody>
      </p:sp>
    </p:spTree>
    <p:extLst>
      <p:ext uri="{BB962C8B-B14F-4D97-AF65-F5344CB8AC3E}">
        <p14:creationId xmlns:p14="http://schemas.microsoft.com/office/powerpoint/2010/main" val="14641083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69900" y="2464905"/>
            <a:ext cx="5551730" cy="279876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What is a Client Web Part?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Creating a project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Exploring Project Contents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Running Your Project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Gulp tasks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Web Part Configuration </a:t>
            </a:r>
            <a:endParaRPr lang="en-AU" sz="2040" dirty="0">
              <a:solidFill>
                <a:schemeClr val="tx1"/>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58449" y="1973684"/>
            <a:ext cx="4572277" cy="369332"/>
          </a:xfrm>
          <a:prstGeom prst="rect">
            <a:avLst/>
          </a:prstGeom>
        </p:spPr>
        <p:txBody>
          <a:bodyPr wrap="none">
            <a:spAutoFit/>
          </a:bodyPr>
          <a:lstStyle/>
          <a:p>
            <a:r>
              <a:rPr lang="en-US" b="1" dirty="0">
                <a:solidFill>
                  <a:srgbClr val="7030A0"/>
                </a:solidFill>
              </a:rPr>
              <a:t>SharePoint Framework Client Web Parts </a:t>
            </a:r>
            <a:endParaRPr lang="en-GB" dirty="0"/>
          </a:p>
        </p:txBody>
      </p:sp>
    </p:spTree>
    <p:extLst>
      <p:ext uri="{BB962C8B-B14F-4D97-AF65-F5344CB8AC3E}">
        <p14:creationId xmlns:p14="http://schemas.microsoft.com/office/powerpoint/2010/main" val="14029899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What is a Client Web Part? </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11375536"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a:lnSpc>
                <a:spcPct val="130000"/>
              </a:lnSpc>
              <a:spcBef>
                <a:spcPts val="0"/>
              </a:spcBef>
              <a:buFont typeface="Wingdings" panose="05000000000000000000" pitchFamily="2" charset="2"/>
              <a:buChar char="ü"/>
            </a:pPr>
            <a:r>
              <a:rPr lang="en-US" sz="2400" dirty="0"/>
              <a:t>Client-side web parts are client-side components that run in the context of a SharePoint page. Client-side web parts can be deployed to SharePoint environments that support the SharePoint Framework. You can also use modern JavaScript web frameworks, tools, and libraries to build them.</a:t>
            </a:r>
          </a:p>
          <a:p>
            <a:pPr>
              <a:lnSpc>
                <a:spcPct val="130000"/>
              </a:lnSpc>
              <a:spcBef>
                <a:spcPts val="0"/>
              </a:spcBef>
              <a:buFont typeface="Wingdings" panose="05000000000000000000" pitchFamily="2" charset="2"/>
              <a:buChar char="ü"/>
            </a:pPr>
            <a:endParaRPr lang="en-US" sz="2400" dirty="0"/>
          </a:p>
          <a:p>
            <a:pPr marL="0" indent="0">
              <a:lnSpc>
                <a:spcPct val="130000"/>
              </a:lnSpc>
              <a:spcBef>
                <a:spcPts val="0"/>
              </a:spcBef>
              <a:buNone/>
            </a:pPr>
            <a:r>
              <a:rPr lang="en-US" sz="2400" dirty="0"/>
              <a:t>Client-side web parts support:</a:t>
            </a:r>
          </a:p>
          <a:p>
            <a:pPr>
              <a:lnSpc>
                <a:spcPct val="130000"/>
              </a:lnSpc>
              <a:spcBef>
                <a:spcPts val="0"/>
              </a:spcBef>
              <a:buFont typeface="Wingdings" panose="05000000000000000000" pitchFamily="2" charset="2"/>
              <a:buChar char="ü"/>
            </a:pPr>
            <a:endParaRPr lang="en-US" sz="2400" dirty="0"/>
          </a:p>
          <a:p>
            <a:pPr lvl="1">
              <a:lnSpc>
                <a:spcPct val="130000"/>
              </a:lnSpc>
              <a:spcBef>
                <a:spcPts val="0"/>
              </a:spcBef>
              <a:buFont typeface="Wingdings" panose="05000000000000000000" pitchFamily="2" charset="2"/>
              <a:buChar char="§"/>
            </a:pPr>
            <a:r>
              <a:rPr lang="en-US" sz="1992" dirty="0"/>
              <a:t>Building with HTML and JavaScript.</a:t>
            </a:r>
          </a:p>
          <a:p>
            <a:pPr lvl="1">
              <a:lnSpc>
                <a:spcPct val="130000"/>
              </a:lnSpc>
              <a:spcBef>
                <a:spcPts val="0"/>
              </a:spcBef>
              <a:buFont typeface="Wingdings" panose="05000000000000000000" pitchFamily="2" charset="2"/>
              <a:buChar char="§"/>
            </a:pPr>
            <a:r>
              <a:rPr lang="en-US" sz="1992" dirty="0"/>
              <a:t>Both SharePoint Online and on-premises environments.</a:t>
            </a:r>
            <a:endParaRPr lang="en-GB" dirty="0"/>
          </a:p>
        </p:txBody>
      </p:sp>
    </p:spTree>
    <p:extLst>
      <p:ext uri="{BB962C8B-B14F-4D97-AF65-F5344CB8AC3E}">
        <p14:creationId xmlns:p14="http://schemas.microsoft.com/office/powerpoint/2010/main" val="10771299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a:t>Creating a SPFx Project</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11375536"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nSpc>
                <a:spcPct val="130000"/>
              </a:lnSpc>
              <a:spcBef>
                <a:spcPts val="0"/>
              </a:spcBef>
              <a:buNone/>
            </a:pPr>
            <a:r>
              <a:rPr lang="en-US" sz="2400" dirty="0"/>
              <a:t>To begin with the development, just make sure that you have the latest </a:t>
            </a:r>
            <a:r>
              <a:rPr lang="en-US" sz="2400" dirty="0" err="1"/>
              <a:t>node,yeoman</a:t>
            </a:r>
            <a:r>
              <a:rPr lang="en-US" sz="2400" dirty="0"/>
              <a:t>, gulp and yeoman SharePoint generator are installed in your machine. These are needed to ensure your machine’s suitability for the development of SharePoint framework offered by Microsoft.</a:t>
            </a:r>
          </a:p>
          <a:p>
            <a:pPr>
              <a:lnSpc>
                <a:spcPct val="130000"/>
              </a:lnSpc>
              <a:spcBef>
                <a:spcPts val="0"/>
              </a:spcBef>
              <a:buFont typeface="Wingdings" panose="05000000000000000000" pitchFamily="2" charset="2"/>
              <a:buChar char="ü"/>
            </a:pPr>
            <a:endParaRPr lang="en-GB" dirty="0"/>
          </a:p>
        </p:txBody>
      </p:sp>
    </p:spTree>
    <p:extLst>
      <p:ext uri="{BB962C8B-B14F-4D97-AF65-F5344CB8AC3E}">
        <p14:creationId xmlns:p14="http://schemas.microsoft.com/office/powerpoint/2010/main" val="35368156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pPr defTabSz="1994720">
              <a:spcAft>
                <a:spcPct val="35000"/>
              </a:spcAft>
              <a:defRPr/>
            </a:pPr>
            <a:r>
              <a:rPr lang="en-US" sz="4000" dirty="0" err="1"/>
              <a:t>Node_modules</a:t>
            </a:r>
            <a:r>
              <a:rPr lang="en-US" sz="4000" dirty="0"/>
              <a:t>, </a:t>
            </a:r>
            <a:r>
              <a:rPr lang="en-US" sz="4000" dirty="0" err="1"/>
              <a:t>Package.json</a:t>
            </a:r>
            <a:endParaRPr lang="en-US" sz="4000" dirty="0"/>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11375536" cy="4990440"/>
          </a:xfrm>
          <a:prstGeom prst="rect">
            <a:avLst/>
          </a:prstGeom>
        </p:spPr>
        <p:txBody>
          <a:bodyPr>
            <a:normAutofit fontScale="85000" lnSpcReduction="10000"/>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sz="2400" dirty="0"/>
              <a:t>Any SharePoint Framework (SPFx) solution that does something useful will use external JavaScript libraries – whether bigger frameworks such as React or Angular, or smaller, more focused libraries such as </a:t>
            </a:r>
            <a:r>
              <a:rPr lang="en-US" sz="2400" dirty="0" err="1"/>
              <a:t>LoDash</a:t>
            </a:r>
            <a:r>
              <a:rPr lang="en-US" sz="2400" dirty="0"/>
              <a:t>, moment.js or something else. </a:t>
            </a:r>
          </a:p>
          <a:p>
            <a:pPr marL="0" indent="0" algn="just">
              <a:lnSpc>
                <a:spcPct val="130000"/>
              </a:lnSpc>
              <a:spcBef>
                <a:spcPts val="0"/>
              </a:spcBef>
              <a:buNone/>
            </a:pPr>
            <a:endParaRPr lang="en-US" sz="2400" dirty="0"/>
          </a:p>
          <a:p>
            <a:pPr marL="0" indent="0" algn="just">
              <a:lnSpc>
                <a:spcPct val="130000"/>
              </a:lnSpc>
              <a:spcBef>
                <a:spcPts val="0"/>
              </a:spcBef>
              <a:buNone/>
            </a:pPr>
            <a:r>
              <a:rPr lang="en-US" sz="2400" dirty="0"/>
              <a:t>SPFx is based on a node.js-based web stack, the best way to integrate such libraries into your solution is usually to add them from npm, the internet-based package manager for JavaScript. </a:t>
            </a:r>
          </a:p>
          <a:p>
            <a:pPr marL="0" indent="0" algn="just">
              <a:lnSpc>
                <a:spcPct val="130000"/>
              </a:lnSpc>
              <a:spcBef>
                <a:spcPts val="0"/>
              </a:spcBef>
              <a:buNone/>
            </a:pPr>
            <a:endParaRPr lang="en-US" sz="2400" dirty="0"/>
          </a:p>
          <a:p>
            <a:pPr marL="0" indent="0" algn="just">
              <a:lnSpc>
                <a:spcPct val="130000"/>
              </a:lnSpc>
              <a:spcBef>
                <a:spcPts val="0"/>
              </a:spcBef>
              <a:buNone/>
            </a:pPr>
            <a:r>
              <a:rPr lang="en-US" sz="2400" dirty="0"/>
              <a:t>Npm is effectively an equivalent of NuGet in the .NET world. Once you’re set up with npm, a developer simply runs npm install </a:t>
            </a:r>
            <a:r>
              <a:rPr lang="en-US" sz="2400" dirty="0" err="1"/>
              <a:t>jquery</a:t>
            </a:r>
            <a:r>
              <a:rPr lang="en-US" sz="2400" dirty="0"/>
              <a:t> [or whatever] and the source code for the package will be added to your application’s files. </a:t>
            </a:r>
          </a:p>
          <a:p>
            <a:pPr marL="0" indent="0" algn="just">
              <a:lnSpc>
                <a:spcPct val="130000"/>
              </a:lnSpc>
              <a:spcBef>
                <a:spcPts val="0"/>
              </a:spcBef>
              <a:buNone/>
            </a:pPr>
            <a:endParaRPr lang="en-US" sz="2400" dirty="0"/>
          </a:p>
          <a:p>
            <a:pPr marL="0" indent="0" algn="just">
              <a:lnSpc>
                <a:spcPct val="130000"/>
              </a:lnSpc>
              <a:spcBef>
                <a:spcPts val="0"/>
              </a:spcBef>
              <a:buNone/>
            </a:pPr>
            <a:r>
              <a:rPr lang="en-US" sz="2400" dirty="0"/>
              <a:t>As is normal with node development, the library is added under the “</a:t>
            </a:r>
            <a:r>
              <a:rPr lang="en-US" sz="2400" b="1" dirty="0" err="1"/>
              <a:t>node_modules</a:t>
            </a:r>
            <a:r>
              <a:rPr lang="en-US" sz="2400" dirty="0"/>
              <a:t>” subfolder, and it can now be referenced in your code.</a:t>
            </a:r>
            <a:endParaRPr lang="en-GB" dirty="0"/>
          </a:p>
        </p:txBody>
      </p:sp>
    </p:spTree>
    <p:extLst>
      <p:ext uri="{BB962C8B-B14F-4D97-AF65-F5344CB8AC3E}">
        <p14:creationId xmlns:p14="http://schemas.microsoft.com/office/powerpoint/2010/main" val="9375439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dirty="0"/>
              <a:t>The role of the </a:t>
            </a:r>
            <a:r>
              <a:rPr lang="en-US" b="1" dirty="0" err="1"/>
              <a:t>node_modules</a:t>
            </a:r>
            <a:r>
              <a:rPr lang="en-US" b="1" dirty="0"/>
              <a:t> </a:t>
            </a:r>
            <a:r>
              <a:rPr lang="en-US" dirty="0"/>
              <a:t>folder</a:t>
            </a:r>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5930774"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gn="just">
              <a:lnSpc>
                <a:spcPct val="130000"/>
              </a:lnSpc>
              <a:spcBef>
                <a:spcPts val="0"/>
              </a:spcBef>
              <a:buNone/>
            </a:pPr>
            <a:r>
              <a:rPr lang="en-US" dirty="0"/>
              <a:t>The </a:t>
            </a:r>
            <a:r>
              <a:rPr lang="en-US" dirty="0" err="1"/>
              <a:t>node_modules</a:t>
            </a:r>
            <a:r>
              <a:rPr lang="en-US" dirty="0"/>
              <a:t> folder stores all your dependencies. So, it’s a tree structure which can be quite deep. An app which uses jQuery and React for example.</a:t>
            </a:r>
            <a:endParaRPr lang="en-GB" dirty="0"/>
          </a:p>
        </p:txBody>
      </p:sp>
      <p:pic>
        <p:nvPicPr>
          <p:cNvPr id="3" name="Picture 2">
            <a:extLst>
              <a:ext uri="{FF2B5EF4-FFF2-40B4-BE49-F238E27FC236}">
                <a16:creationId xmlns:a16="http://schemas.microsoft.com/office/drawing/2014/main" id="{84ECC283-6C83-4F8D-8802-BA91B1117643}"/>
              </a:ext>
            </a:extLst>
          </p:cNvPr>
          <p:cNvPicPr>
            <a:picLocks noChangeAspect="1"/>
          </p:cNvPicPr>
          <p:nvPr/>
        </p:nvPicPr>
        <p:blipFill>
          <a:blip r:embed="rId2"/>
          <a:stretch>
            <a:fillRect/>
          </a:stretch>
        </p:blipFill>
        <p:spPr>
          <a:xfrm>
            <a:off x="7838844" y="1417022"/>
            <a:ext cx="1692782" cy="505003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17238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75F4F-FBD4-4577-9C1B-0EDB479D7887}"/>
              </a:ext>
            </a:extLst>
          </p:cNvPr>
          <p:cNvSpPr>
            <a:spLocks noGrp="1"/>
          </p:cNvSpPr>
          <p:nvPr>
            <p:ph type="title"/>
          </p:nvPr>
        </p:nvSpPr>
        <p:spPr/>
        <p:txBody>
          <a:bodyPr/>
          <a:lstStyle/>
          <a:p>
            <a:r>
              <a:rPr lang="en-GB" dirty="0">
                <a:solidFill>
                  <a:schemeClr val="bg1">
                    <a:lumMod val="25000"/>
                  </a:schemeClr>
                </a:solidFill>
              </a:rPr>
              <a:t>What is SharePoint Framework (SPFx)</a:t>
            </a:r>
          </a:p>
        </p:txBody>
      </p:sp>
      <p:sp>
        <p:nvSpPr>
          <p:cNvPr id="3" name="Text Placeholder 2">
            <a:extLst>
              <a:ext uri="{FF2B5EF4-FFF2-40B4-BE49-F238E27FC236}">
                <a16:creationId xmlns:a16="http://schemas.microsoft.com/office/drawing/2014/main" id="{77FB10DC-FDD4-4C84-B0BB-3F7CE80B573C}"/>
              </a:ext>
            </a:extLst>
          </p:cNvPr>
          <p:cNvSpPr>
            <a:spLocks noGrp="1"/>
          </p:cNvSpPr>
          <p:nvPr>
            <p:ph type="body" sz="quarter" idx="10"/>
          </p:nvPr>
        </p:nvSpPr>
        <p:spPr>
          <a:xfrm>
            <a:off x="529661" y="1476621"/>
            <a:ext cx="11375536" cy="3170793"/>
          </a:xfrm>
        </p:spPr>
        <p:txBody>
          <a:bodyPr>
            <a:normAutofit fontScale="70000" lnSpcReduction="20000"/>
          </a:bodyPr>
          <a:lstStyle/>
          <a:p>
            <a:pPr>
              <a:lnSpc>
                <a:spcPct val="130000"/>
              </a:lnSpc>
              <a:spcBef>
                <a:spcPts val="0"/>
              </a:spcBef>
              <a:buFont typeface="Wingdings" panose="05000000000000000000" pitchFamily="2" charset="2"/>
              <a:buChar char="ü"/>
            </a:pPr>
            <a:r>
              <a:rPr lang="en-US" sz="2400" dirty="0"/>
              <a:t>The SharePoint Framework (SPFx) is a page and web part model that provides full support for client-side SharePoint development, easy integration with SharePoint data, and support for open source tooling. With the SharePoint Framework, you can use modern web technologies and tools in your preferred development environment to build productive experiences and apps that are responsive and mobile-ready from day one. The SharePoint Framework works for SharePoint Online and on-premises (SharePoint 2016 Feature Pack 2 and SharePoint 2019).</a:t>
            </a:r>
          </a:p>
          <a:p>
            <a:pPr>
              <a:lnSpc>
                <a:spcPct val="130000"/>
              </a:lnSpc>
              <a:spcBef>
                <a:spcPts val="0"/>
              </a:spcBef>
              <a:buFont typeface="Wingdings" panose="05000000000000000000" pitchFamily="2" charset="2"/>
              <a:buChar char="ü"/>
            </a:pPr>
            <a:endParaRPr lang="en-US" sz="2400" dirty="0"/>
          </a:p>
          <a:p>
            <a:pPr>
              <a:lnSpc>
                <a:spcPct val="130000"/>
              </a:lnSpc>
              <a:spcBef>
                <a:spcPts val="0"/>
              </a:spcBef>
              <a:buFont typeface="Wingdings" panose="05000000000000000000" pitchFamily="2" charset="2"/>
              <a:buChar char="ü"/>
            </a:pPr>
            <a:r>
              <a:rPr lang="en-US" sz="2400" dirty="0"/>
              <a:t>Historically, we created web parts as full trust C# assemblies that were installed on the cloud servers. However, current development models for the most part involve JavaScript running in a browser making REST API calls to the SharePoint and Office 365 back-end workloads. The SharePoint Framework is the next evolution in SharePoint development.</a:t>
            </a:r>
          </a:p>
          <a:p>
            <a:pPr marL="0" indent="0">
              <a:lnSpc>
                <a:spcPct val="130000"/>
              </a:lnSpc>
              <a:spcBef>
                <a:spcPts val="0"/>
              </a:spcBef>
              <a:buNone/>
            </a:pPr>
            <a:endParaRPr lang="en-GB" dirty="0"/>
          </a:p>
        </p:txBody>
      </p:sp>
    </p:spTree>
    <p:extLst>
      <p:ext uri="{BB962C8B-B14F-4D97-AF65-F5344CB8AC3E}">
        <p14:creationId xmlns:p14="http://schemas.microsoft.com/office/powerpoint/2010/main" val="27195361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b="1" dirty="0"/>
              <a:t>Ensuring dependencies are tracked with </a:t>
            </a:r>
            <a:r>
              <a:rPr lang="en-US" sz="4000" b="1" dirty="0" err="1"/>
              <a:t>package.json</a:t>
            </a:r>
            <a:endParaRPr lang="en-US" sz="4000" b="1" dirty="0"/>
          </a:p>
        </p:txBody>
      </p:sp>
      <p:sp>
        <p:nvSpPr>
          <p:cNvPr id="4" name="Text Placeholder 2">
            <a:extLst>
              <a:ext uri="{FF2B5EF4-FFF2-40B4-BE49-F238E27FC236}">
                <a16:creationId xmlns:a16="http://schemas.microsoft.com/office/drawing/2014/main" id="{28FC1601-042A-4BE0-8148-6CB118652FA8}"/>
              </a:ext>
            </a:extLst>
          </p:cNvPr>
          <p:cNvSpPr txBox="1">
            <a:spLocks/>
          </p:cNvSpPr>
          <p:nvPr/>
        </p:nvSpPr>
        <p:spPr>
          <a:xfrm>
            <a:off x="529661" y="1476621"/>
            <a:ext cx="5930774" cy="4990440"/>
          </a:xfrm>
          <a:prstGeom prst="rect">
            <a:avLst/>
          </a:prstGeom>
        </p:spPr>
        <p:txBody>
          <a:bodyPr>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lnSpc>
                <a:spcPct val="130000"/>
              </a:lnSpc>
              <a:spcBef>
                <a:spcPts val="0"/>
              </a:spcBef>
              <a:buNone/>
            </a:pPr>
            <a:r>
              <a:rPr lang="en-US" dirty="0"/>
              <a:t>If the </a:t>
            </a:r>
            <a:r>
              <a:rPr lang="en-US" b="1" dirty="0"/>
              <a:t>--save</a:t>
            </a:r>
            <a:r>
              <a:rPr lang="en-US" dirty="0"/>
              <a:t> flag is also specified when adding a package with </a:t>
            </a:r>
            <a:r>
              <a:rPr lang="en-US" b="1" dirty="0"/>
              <a:t>npm install</a:t>
            </a:r>
            <a:r>
              <a:rPr lang="en-US" dirty="0"/>
              <a:t>, an entry is written into the </a:t>
            </a:r>
            <a:r>
              <a:rPr lang="en-US" b="1" dirty="0" err="1"/>
              <a:t>package.json</a:t>
            </a:r>
            <a:r>
              <a:rPr lang="en-US" dirty="0"/>
              <a:t> file in the application’s directory. This goes into the “dependencies” section of the file, and will look something like this:</a:t>
            </a:r>
            <a:endParaRPr lang="en-GB" dirty="0"/>
          </a:p>
        </p:txBody>
      </p:sp>
      <p:pic>
        <p:nvPicPr>
          <p:cNvPr id="5" name="Picture 4">
            <a:extLst>
              <a:ext uri="{FF2B5EF4-FFF2-40B4-BE49-F238E27FC236}">
                <a16:creationId xmlns:a16="http://schemas.microsoft.com/office/drawing/2014/main" id="{CB0A44B3-D7F3-4B2B-AA43-972860709DAC}"/>
              </a:ext>
            </a:extLst>
          </p:cNvPr>
          <p:cNvPicPr>
            <a:picLocks noChangeAspect="1"/>
          </p:cNvPicPr>
          <p:nvPr/>
        </p:nvPicPr>
        <p:blipFill>
          <a:blip r:embed="rId2"/>
          <a:stretch>
            <a:fillRect/>
          </a:stretch>
        </p:blipFill>
        <p:spPr>
          <a:xfrm>
            <a:off x="7344413" y="742040"/>
            <a:ext cx="4175040" cy="610348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641195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971313" y="1819804"/>
            <a:ext cx="4465391" cy="167745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285750" lvl="0" indent="-285750">
              <a:lnSpc>
                <a:spcPct val="110000"/>
              </a:lnSpc>
              <a:buFont typeface="Wingdings" panose="05000000000000000000" pitchFamily="2" charset="2"/>
              <a:buChar char="ü"/>
            </a:pPr>
            <a:r>
              <a:rPr lang="en-US" dirty="0">
                <a:solidFill>
                  <a:schemeClr val="tx1">
                    <a:lumMod val="50000"/>
                    <a:lumOff val="50000"/>
                  </a:schemeClr>
                </a:solidFill>
              </a:rPr>
              <a:t>Deploying SharePoint Artifacts to app catalog </a:t>
            </a:r>
          </a:p>
          <a:p>
            <a:pPr marL="285750" lvl="0" indent="-285750">
              <a:lnSpc>
                <a:spcPct val="110000"/>
              </a:lnSpc>
              <a:buFont typeface="Wingdings" panose="05000000000000000000" pitchFamily="2" charset="2"/>
              <a:buChar char="ü"/>
            </a:pPr>
            <a:r>
              <a:rPr lang="en-US" dirty="0">
                <a:solidFill>
                  <a:schemeClr val="tx1">
                    <a:lumMod val="50000"/>
                    <a:lumOff val="50000"/>
                  </a:schemeClr>
                </a:solidFill>
              </a:rPr>
              <a:t>Deployment Options </a:t>
            </a:r>
          </a:p>
          <a:p>
            <a:pPr marL="285750" lvl="0" indent="-285750">
              <a:lnSpc>
                <a:spcPct val="110000"/>
              </a:lnSpc>
              <a:buFont typeface="Wingdings" panose="05000000000000000000" pitchFamily="2" charset="2"/>
              <a:buChar char="ü"/>
            </a:pPr>
            <a:r>
              <a:rPr lang="en-US" dirty="0">
                <a:solidFill>
                  <a:schemeClr val="tx1">
                    <a:lumMod val="50000"/>
                    <a:lumOff val="50000"/>
                  </a:schemeClr>
                </a:solidFill>
              </a:rPr>
              <a:t>Asset Types </a:t>
            </a:r>
          </a:p>
          <a:p>
            <a:pPr marL="285750" lvl="0" indent="-285750">
              <a:lnSpc>
                <a:spcPct val="110000"/>
              </a:lnSpc>
              <a:buFont typeface="Wingdings" panose="05000000000000000000" pitchFamily="2" charset="2"/>
              <a:buChar char="ü"/>
            </a:pPr>
            <a:r>
              <a:rPr lang="en-US" dirty="0">
                <a:solidFill>
                  <a:schemeClr val="tx1">
                    <a:lumMod val="50000"/>
                    <a:lumOff val="50000"/>
                  </a:schemeClr>
                </a:solidFill>
              </a:rPr>
              <a:t>Features</a:t>
            </a: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99046" y="1175638"/>
            <a:ext cx="3535455" cy="369332"/>
          </a:xfrm>
          <a:prstGeom prst="rect">
            <a:avLst/>
          </a:prstGeom>
        </p:spPr>
        <p:txBody>
          <a:bodyPr wrap="none">
            <a:spAutoFit/>
          </a:bodyPr>
          <a:lstStyle/>
          <a:p>
            <a:r>
              <a:rPr lang="en-US" b="1" dirty="0">
                <a:solidFill>
                  <a:srgbClr val="7030A0"/>
                </a:solidFill>
              </a:rPr>
              <a:t>Deploying SharePoint Artifacts</a:t>
            </a:r>
            <a:endParaRPr lang="en-GB" b="1" dirty="0">
              <a:solidFill>
                <a:srgbClr val="7030A0"/>
              </a:solidFill>
            </a:endParaRPr>
          </a:p>
        </p:txBody>
      </p:sp>
    </p:spTree>
    <p:extLst>
      <p:ext uri="{BB962C8B-B14F-4D97-AF65-F5344CB8AC3E}">
        <p14:creationId xmlns:p14="http://schemas.microsoft.com/office/powerpoint/2010/main" val="10628010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US" b="1" dirty="0"/>
              <a:t>Host your client-side web part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7"/>
            <a:ext cx="10348153" cy="4903650"/>
          </a:xfrm>
        </p:spPr>
        <p:txBody>
          <a:bodyPr>
            <a:normAutofit/>
          </a:bodyPr>
          <a:lstStyle/>
          <a:p>
            <a:pPr marL="0" indent="0">
              <a:buNone/>
            </a:pPr>
            <a:r>
              <a:rPr lang="en-US" sz="3200" dirty="0"/>
              <a:t>There are multiple different hosting options for your web part assets. </a:t>
            </a:r>
          </a:p>
          <a:p>
            <a:pPr marL="0" indent="0">
              <a:buNone/>
            </a:pPr>
            <a:endParaRPr lang="en-US" sz="3200" dirty="0"/>
          </a:p>
          <a:p>
            <a:pPr>
              <a:buFont typeface="Wingdings" panose="05000000000000000000" pitchFamily="2" charset="2"/>
              <a:buChar char="ü"/>
            </a:pPr>
            <a:r>
              <a:rPr lang="en-US" sz="1800" dirty="0"/>
              <a:t>Office 365 / Microsoft 365 CDN </a:t>
            </a:r>
          </a:p>
          <a:p>
            <a:pPr lvl="1">
              <a:buFont typeface="Wingdings" panose="05000000000000000000" pitchFamily="2" charset="2"/>
              <a:buChar char="ü"/>
            </a:pPr>
            <a:r>
              <a:rPr lang="en-US" sz="1600" dirty="0"/>
              <a:t>Tenant Level </a:t>
            </a:r>
            <a:r>
              <a:rPr lang="en-US" sz="1600" dirty="0" err="1"/>
              <a:t>appcatalog</a:t>
            </a:r>
            <a:endParaRPr lang="en-US" sz="1600" dirty="0"/>
          </a:p>
          <a:p>
            <a:pPr lvl="1">
              <a:buFont typeface="Wingdings" panose="05000000000000000000" pitchFamily="2" charset="2"/>
              <a:buChar char="ü"/>
            </a:pPr>
            <a:r>
              <a:rPr lang="en-US" sz="1600" dirty="0"/>
              <a:t>Site Collection Level </a:t>
            </a:r>
            <a:r>
              <a:rPr lang="en-US" sz="1600" dirty="0" err="1"/>
              <a:t>appcatalog</a:t>
            </a:r>
            <a:endParaRPr lang="en-US" sz="1600" dirty="0"/>
          </a:p>
          <a:p>
            <a:pPr>
              <a:buFont typeface="Wingdings" panose="05000000000000000000" pitchFamily="2" charset="2"/>
              <a:buChar char="ü"/>
            </a:pPr>
            <a:r>
              <a:rPr lang="en-US" sz="1800" dirty="0"/>
              <a:t>Azure CDN</a:t>
            </a:r>
          </a:p>
          <a:p>
            <a:pPr>
              <a:buFont typeface="Wingdings" panose="05000000000000000000" pitchFamily="2" charset="2"/>
              <a:buChar char="ü"/>
            </a:pPr>
            <a:r>
              <a:rPr lang="en-US" sz="1800" dirty="0"/>
              <a:t>SharePoint library CDN</a:t>
            </a:r>
          </a:p>
        </p:txBody>
      </p:sp>
      <p:sp>
        <p:nvSpPr>
          <p:cNvPr id="4" name="AutoShape 2" descr="Office 365 CDN conceptual diagram">
            <a:extLst>
              <a:ext uri="{FF2B5EF4-FFF2-40B4-BE49-F238E27FC236}">
                <a16:creationId xmlns:a16="http://schemas.microsoft.com/office/drawing/2014/main" id="{31E7CCE9-19EE-4266-BF6D-4141D0736DFB}"/>
              </a:ext>
            </a:extLst>
          </p:cNvPr>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id="{F7ACEE4A-D219-431E-ABC6-497AD76E81A5}"/>
              </a:ext>
            </a:extLst>
          </p:cNvPr>
          <p:cNvPicPr>
            <a:picLocks noChangeAspect="1"/>
          </p:cNvPicPr>
          <p:nvPr/>
        </p:nvPicPr>
        <p:blipFill>
          <a:blip r:embed="rId2"/>
          <a:stretch>
            <a:fillRect/>
          </a:stretch>
        </p:blipFill>
        <p:spPr>
          <a:xfrm>
            <a:off x="5523533" y="2483387"/>
            <a:ext cx="5717624" cy="3637184"/>
          </a:xfrm>
          <a:prstGeom prst="rect">
            <a:avLst/>
          </a:prstGeom>
        </p:spPr>
      </p:pic>
    </p:spTree>
    <p:extLst>
      <p:ext uri="{BB962C8B-B14F-4D97-AF65-F5344CB8AC3E}">
        <p14:creationId xmlns:p14="http://schemas.microsoft.com/office/powerpoint/2010/main" val="7078976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normAutofit fontScale="90000"/>
          </a:bodyPr>
          <a:lstStyle/>
          <a:p>
            <a:r>
              <a:rPr lang="en-US" b="1" dirty="0"/>
              <a:t>Choose whether each origin should be public or private</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044160" y="1278489"/>
            <a:ext cx="10348153" cy="4903650"/>
          </a:xfrm>
        </p:spPr>
        <p:txBody>
          <a:bodyPr>
            <a:normAutofit fontScale="85000" lnSpcReduction="10000"/>
          </a:bodyPr>
          <a:lstStyle/>
          <a:p>
            <a:pPr marL="0" indent="0" algn="just">
              <a:lnSpc>
                <a:spcPct val="130000"/>
              </a:lnSpc>
              <a:spcBef>
                <a:spcPts val="0"/>
              </a:spcBef>
              <a:buNone/>
            </a:pPr>
            <a:r>
              <a:rPr lang="en-US" sz="1900" dirty="0"/>
              <a:t>When you identify an origin, you specify whether it should be made </a:t>
            </a:r>
            <a:r>
              <a:rPr lang="en-US" sz="1900" i="1" dirty="0"/>
              <a:t>public</a:t>
            </a:r>
            <a:r>
              <a:rPr lang="en-US" sz="1900" dirty="0"/>
              <a:t> or </a:t>
            </a:r>
            <a:r>
              <a:rPr lang="en-US" sz="1900" i="1" dirty="0"/>
              <a:t>private</a:t>
            </a:r>
            <a:r>
              <a:rPr lang="en-US" sz="1900" dirty="0"/>
              <a:t>. Access to CDN assets in public origins is anonymous, and CDN content in private origins is secured by dynamically generated tokens for greater security. Regardless of which option you choose, Microsoft does all the heavy lifting for you when it comes to administration of the CDN itself. Also, you can change your mind later, after you've set up the CDN and identified your origins.</a:t>
            </a:r>
          </a:p>
          <a:p>
            <a:pPr marL="0" indent="0" algn="just">
              <a:lnSpc>
                <a:spcPct val="130000"/>
              </a:lnSpc>
              <a:spcBef>
                <a:spcPts val="0"/>
              </a:spcBef>
              <a:buNone/>
            </a:pPr>
            <a:endParaRPr lang="en-US" sz="1600" dirty="0"/>
          </a:p>
          <a:p>
            <a:pPr marL="466298" lvl="1" indent="0" algn="just">
              <a:lnSpc>
                <a:spcPct val="130000"/>
              </a:lnSpc>
              <a:spcBef>
                <a:spcPts val="0"/>
              </a:spcBef>
              <a:buNone/>
            </a:pPr>
            <a:r>
              <a:rPr lang="en-US" sz="1800" b="1" dirty="0"/>
              <a:t>Public</a:t>
            </a:r>
            <a:r>
              <a:rPr lang="en-US" sz="1800" dirty="0"/>
              <a:t> origins within the Office 365 CDN are accessible anonymously, and hosted assets can be accessed by anyone who has the URL to the asset. Because access to content in public origins is anonymous, you should only use them to cache non-sensitive generic content such as </a:t>
            </a:r>
            <a:r>
              <a:rPr lang="en-US" sz="1800" dirty="0" err="1"/>
              <a:t>javascript</a:t>
            </a:r>
            <a:r>
              <a:rPr lang="en-US" sz="1800" dirty="0"/>
              <a:t> files, scripts, icons and images.</a:t>
            </a:r>
          </a:p>
          <a:p>
            <a:pPr marL="466298" lvl="1" indent="0" algn="just">
              <a:lnSpc>
                <a:spcPct val="130000"/>
              </a:lnSpc>
              <a:spcBef>
                <a:spcPts val="0"/>
              </a:spcBef>
              <a:buNone/>
            </a:pPr>
            <a:endParaRPr lang="en-US" sz="1800" dirty="0"/>
          </a:p>
          <a:p>
            <a:pPr marL="466298" lvl="1" indent="0" algn="just">
              <a:lnSpc>
                <a:spcPct val="130000"/>
              </a:lnSpc>
              <a:spcBef>
                <a:spcPts val="0"/>
              </a:spcBef>
              <a:buNone/>
            </a:pPr>
            <a:r>
              <a:rPr lang="en-US" sz="1800" b="1" dirty="0"/>
              <a:t>Private</a:t>
            </a:r>
            <a:r>
              <a:rPr lang="en-US" sz="1800" dirty="0"/>
              <a:t> origins within the Office 365 CDN provide private access to user content such as SharePoint Online document libraries, sites and proprietary images. Access to content in private origins is secured by dynamically generated tokens so it can only be accessed by users with permissions to the original document library or storage location. Private origins in the Office 365 CDN can only be used for SharePoint Online content, and you can only access assets in private origins through redirection from your SharePoint Online tenant.</a:t>
            </a:r>
          </a:p>
        </p:txBody>
      </p:sp>
      <p:sp>
        <p:nvSpPr>
          <p:cNvPr id="4" name="AutoShape 2" descr="Office 365 CDN conceptual diagram">
            <a:extLst>
              <a:ext uri="{FF2B5EF4-FFF2-40B4-BE49-F238E27FC236}">
                <a16:creationId xmlns:a16="http://schemas.microsoft.com/office/drawing/2014/main" id="{31E7CCE9-19EE-4266-BF6D-4141D0736DFB}"/>
              </a:ext>
            </a:extLst>
          </p:cNvPr>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9767780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4400" y="1212850"/>
            <a:ext cx="11574000" cy="1735860"/>
          </a:xfrm>
        </p:spPr>
        <p:txBody>
          <a:bodyPr/>
          <a:lstStyle/>
          <a:p>
            <a:r>
              <a:rPr lang="en-US" dirty="0">
                <a:hlinkClick r:id="rId3"/>
              </a:rPr>
              <a:t>https://[tenant]-admin.sharepoint.com</a:t>
            </a:r>
            <a:r>
              <a:rPr lang="en-US" dirty="0"/>
              <a:t>  </a:t>
            </a:r>
          </a:p>
          <a:p>
            <a:endParaRPr lang="en-US" dirty="0"/>
          </a:p>
          <a:p>
            <a:r>
              <a:rPr lang="en-US" dirty="0"/>
              <a:t>Use this site collection to test web parts and extensions</a:t>
            </a:r>
          </a:p>
          <a:p>
            <a:endParaRPr lang="en-US" dirty="0"/>
          </a:p>
        </p:txBody>
      </p:sp>
      <p:sp>
        <p:nvSpPr>
          <p:cNvPr id="3" name="Title 2"/>
          <p:cNvSpPr>
            <a:spLocks noGrp="1"/>
          </p:cNvSpPr>
          <p:nvPr>
            <p:ph type="title"/>
          </p:nvPr>
        </p:nvSpPr>
        <p:spPr>
          <a:xfrm>
            <a:off x="464400" y="633600"/>
            <a:ext cx="11574000" cy="387798"/>
          </a:xfrm>
        </p:spPr>
        <p:txBody>
          <a:bodyPr/>
          <a:lstStyle/>
          <a:p>
            <a:r>
              <a:rPr lang="en-US" dirty="0"/>
              <a:t>Create a new Development Site collection</a:t>
            </a:r>
          </a:p>
        </p:txBody>
      </p:sp>
      <p:pic>
        <p:nvPicPr>
          <p:cNvPr id="5" name="Picture 4">
            <a:extLst>
              <a:ext uri="{FF2B5EF4-FFF2-40B4-BE49-F238E27FC236}">
                <a16:creationId xmlns:a16="http://schemas.microsoft.com/office/drawing/2014/main" id="{EDC60EFA-F133-4B0D-A019-49769F2DD6CB}"/>
              </a:ext>
            </a:extLst>
          </p:cNvPr>
          <p:cNvPicPr>
            <a:picLocks noChangeAspect="1"/>
          </p:cNvPicPr>
          <p:nvPr/>
        </p:nvPicPr>
        <p:blipFill>
          <a:blip r:embed="rId4"/>
          <a:stretch>
            <a:fillRect/>
          </a:stretch>
        </p:blipFill>
        <p:spPr>
          <a:xfrm>
            <a:off x="5914519" y="2796799"/>
            <a:ext cx="5721161" cy="3394556"/>
          </a:xfrm>
          <a:prstGeom prst="rect">
            <a:avLst/>
          </a:prstGeom>
          <a:ln>
            <a:solidFill>
              <a:schemeClr val="bg1">
                <a:lumMod val="75000"/>
              </a:schemeClr>
            </a:solidFill>
          </a:ln>
        </p:spPr>
      </p:pic>
      <p:pic>
        <p:nvPicPr>
          <p:cNvPr id="9" name="Picture 8">
            <a:extLst>
              <a:ext uri="{FF2B5EF4-FFF2-40B4-BE49-F238E27FC236}">
                <a16:creationId xmlns:a16="http://schemas.microsoft.com/office/drawing/2014/main" id="{B9AF9EE9-869D-44E7-8A3B-BA1B4BDE7906}"/>
              </a:ext>
            </a:extLst>
          </p:cNvPr>
          <p:cNvPicPr>
            <a:picLocks noChangeAspect="1"/>
          </p:cNvPicPr>
          <p:nvPr/>
        </p:nvPicPr>
        <p:blipFill>
          <a:blip r:embed="rId5"/>
          <a:stretch>
            <a:fillRect/>
          </a:stretch>
        </p:blipFill>
        <p:spPr>
          <a:xfrm>
            <a:off x="464400" y="2801185"/>
            <a:ext cx="5047400" cy="3390170"/>
          </a:xfrm>
          <a:prstGeom prst="rect">
            <a:avLst/>
          </a:prstGeom>
          <a:ln>
            <a:solidFill>
              <a:schemeClr val="bg1">
                <a:lumMod val="75000"/>
              </a:schemeClr>
            </a:solidFill>
          </a:ln>
        </p:spPr>
      </p:pic>
    </p:spTree>
    <p:extLst>
      <p:ext uri="{BB962C8B-B14F-4D97-AF65-F5344CB8AC3E}">
        <p14:creationId xmlns:p14="http://schemas.microsoft.com/office/powerpoint/2010/main" val="218492548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3BCFECA-1F98-BD46-BF36-592387251146}"/>
              </a:ext>
            </a:extLst>
          </p:cNvPr>
          <p:cNvSpPr>
            <a:spLocks noGrp="1"/>
          </p:cNvSpPr>
          <p:nvPr>
            <p:ph type="body" sz="quarter" idx="10"/>
          </p:nvPr>
        </p:nvSpPr>
        <p:spPr/>
        <p:txBody>
          <a:bodyPr/>
          <a:lstStyle/>
          <a:p>
            <a:r>
              <a:rPr lang="en-US" dirty="0">
                <a:hlinkClick r:id="rId3"/>
              </a:rPr>
              <a:t>https://[sharpeointonline-site]/_layouts/workbench.aspx</a:t>
            </a:r>
            <a:r>
              <a:rPr lang="en-US" dirty="0"/>
              <a:t>  </a:t>
            </a:r>
          </a:p>
          <a:p>
            <a:endParaRPr lang="en-US" dirty="0"/>
          </a:p>
          <a:p>
            <a:r>
              <a:rPr lang="en-US" dirty="0"/>
              <a:t>SharePoint Online workbench can be accessed under any site with _layouts URL. Hosted site provides you site context where solution is executed.</a:t>
            </a:r>
          </a:p>
          <a:p>
            <a:endParaRPr lang="en-US" dirty="0"/>
          </a:p>
        </p:txBody>
      </p:sp>
      <p:sp>
        <p:nvSpPr>
          <p:cNvPr id="3" name="Title 2"/>
          <p:cNvSpPr>
            <a:spLocks noGrp="1"/>
          </p:cNvSpPr>
          <p:nvPr>
            <p:ph type="title"/>
          </p:nvPr>
        </p:nvSpPr>
        <p:spPr/>
        <p:txBody>
          <a:bodyPr/>
          <a:lstStyle/>
          <a:p>
            <a:r>
              <a:rPr lang="en-US" dirty="0"/>
              <a:t>SharePoint Online Hosted Workbench</a:t>
            </a:r>
          </a:p>
        </p:txBody>
      </p:sp>
      <p:pic>
        <p:nvPicPr>
          <p:cNvPr id="5" name="Picture 4">
            <a:extLst>
              <a:ext uri="{FF2B5EF4-FFF2-40B4-BE49-F238E27FC236}">
                <a16:creationId xmlns:a16="http://schemas.microsoft.com/office/drawing/2014/main" id="{1B05500C-BFE6-4E40-A707-10BD86A0987A}"/>
              </a:ext>
            </a:extLst>
          </p:cNvPr>
          <p:cNvPicPr>
            <a:picLocks noChangeAspect="1"/>
          </p:cNvPicPr>
          <p:nvPr/>
        </p:nvPicPr>
        <p:blipFill>
          <a:blip r:embed="rId4"/>
          <a:stretch>
            <a:fillRect/>
          </a:stretch>
        </p:blipFill>
        <p:spPr>
          <a:xfrm>
            <a:off x="2315329" y="2948314"/>
            <a:ext cx="7872142" cy="3802710"/>
          </a:xfrm>
          <a:prstGeom prst="rect">
            <a:avLst/>
          </a:prstGeom>
          <a:noFill/>
          <a:ln>
            <a:solidFill>
              <a:schemeClr val="bg1">
                <a:lumMod val="75000"/>
              </a:schemeClr>
            </a:solidFill>
          </a:ln>
        </p:spPr>
      </p:pic>
    </p:spTree>
    <p:extLst>
      <p:ext uri="{BB962C8B-B14F-4D97-AF65-F5344CB8AC3E}">
        <p14:creationId xmlns:p14="http://schemas.microsoft.com/office/powerpoint/2010/main" val="258832013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US" b="1" dirty="0"/>
              <a:t>Microsoft 365 CDN</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7"/>
            <a:ext cx="10348153" cy="4903650"/>
          </a:xfrm>
        </p:spPr>
        <p:txBody>
          <a:bodyPr>
            <a:normAutofit fontScale="92500" lnSpcReduction="20000"/>
          </a:bodyPr>
          <a:lstStyle/>
          <a:p>
            <a:pPr marL="0" indent="0" algn="just">
              <a:lnSpc>
                <a:spcPct val="130000"/>
              </a:lnSpc>
              <a:spcBef>
                <a:spcPts val="0"/>
              </a:spcBef>
              <a:buNone/>
            </a:pPr>
            <a:r>
              <a:rPr lang="en-US" sz="2000" dirty="0"/>
              <a:t>You can use the built-in Microsoft 365 Content Delivery Network (CDN) to host static assets to provide better performance for your SharePoint Online pages. The Microsoft 365 CDN improves performance by caching static assets closer to the browsers requesting them, which helps to speed up downloads and reduce latency. Also, the Microsoft 365 CDN uses the HTTP/2 protocol for improved compression and HTTP pipelining. The Microsoft 365 CDN service is included as part of your SharePoint Online subscription.</a:t>
            </a:r>
          </a:p>
          <a:p>
            <a:pPr marL="0" indent="0" algn="just">
              <a:lnSpc>
                <a:spcPct val="130000"/>
              </a:lnSpc>
              <a:spcBef>
                <a:spcPts val="0"/>
              </a:spcBef>
              <a:buNone/>
            </a:pPr>
            <a:endParaRPr lang="en-US" sz="2000" dirty="0"/>
          </a:p>
          <a:p>
            <a:pPr marL="0" indent="0" algn="just">
              <a:lnSpc>
                <a:spcPct val="130000"/>
              </a:lnSpc>
              <a:spcBef>
                <a:spcPts val="0"/>
              </a:spcBef>
              <a:buNone/>
            </a:pPr>
            <a:r>
              <a:rPr lang="en-US" b="1" dirty="0"/>
              <a:t>Get the Microsoft 365 CDN status</a:t>
            </a:r>
          </a:p>
          <a:p>
            <a:pPr marL="0" indent="0" algn="just">
              <a:lnSpc>
                <a:spcPct val="130000"/>
              </a:lnSpc>
              <a:spcBef>
                <a:spcPts val="0"/>
              </a:spcBef>
              <a:buNone/>
            </a:pPr>
            <a:endParaRPr lang="en-US" sz="2000" dirty="0"/>
          </a:p>
          <a:p>
            <a:pPr marL="0" indent="0" algn="just">
              <a:lnSpc>
                <a:spcPct val="130000"/>
              </a:lnSpc>
              <a:spcBef>
                <a:spcPts val="0"/>
              </a:spcBef>
              <a:buNone/>
            </a:pPr>
            <a:r>
              <a:rPr lang="en-US" sz="2000" dirty="0"/>
              <a:t>Connect-</a:t>
            </a:r>
            <a:r>
              <a:rPr lang="en-US" sz="2000" dirty="0" err="1"/>
              <a:t>SPOService</a:t>
            </a:r>
            <a:r>
              <a:rPr lang="en-US" sz="2000" dirty="0"/>
              <a:t> -</a:t>
            </a:r>
            <a:r>
              <a:rPr lang="en-US" sz="2000" dirty="0" err="1"/>
              <a:t>Url</a:t>
            </a:r>
            <a:r>
              <a:rPr lang="en-US" sz="2000" dirty="0"/>
              <a:t> https://contoso-admin.sharepoint.com</a:t>
            </a:r>
          </a:p>
          <a:p>
            <a:pPr marL="0" indent="0" algn="just">
              <a:lnSpc>
                <a:spcPct val="130000"/>
              </a:lnSpc>
              <a:spcBef>
                <a:spcPts val="0"/>
              </a:spcBef>
              <a:buNone/>
            </a:pPr>
            <a:r>
              <a:rPr lang="en-US" sz="2000" dirty="0"/>
              <a:t>Get-</a:t>
            </a:r>
            <a:r>
              <a:rPr lang="en-US" sz="2000" dirty="0" err="1"/>
              <a:t>SPOTenantCdnEnabled</a:t>
            </a:r>
            <a:r>
              <a:rPr lang="en-US" sz="2000" dirty="0"/>
              <a:t> -</a:t>
            </a:r>
            <a:r>
              <a:rPr lang="en-US" sz="2000" dirty="0" err="1"/>
              <a:t>CdnType</a:t>
            </a:r>
            <a:r>
              <a:rPr lang="en-US" sz="2000" dirty="0"/>
              <a:t> Public</a:t>
            </a:r>
          </a:p>
          <a:p>
            <a:pPr marL="0" indent="0" algn="just">
              <a:lnSpc>
                <a:spcPct val="130000"/>
              </a:lnSpc>
              <a:spcBef>
                <a:spcPts val="0"/>
              </a:spcBef>
              <a:buNone/>
            </a:pPr>
            <a:r>
              <a:rPr lang="en-US" sz="2000" dirty="0"/>
              <a:t>Get-</a:t>
            </a:r>
            <a:r>
              <a:rPr lang="en-US" sz="2000" dirty="0" err="1"/>
              <a:t>SPOTenantCdnOrigins</a:t>
            </a:r>
            <a:r>
              <a:rPr lang="en-US" sz="2000" dirty="0"/>
              <a:t> -</a:t>
            </a:r>
            <a:r>
              <a:rPr lang="en-US" sz="2000" dirty="0" err="1"/>
              <a:t>CdnType</a:t>
            </a:r>
            <a:r>
              <a:rPr lang="en-US" sz="2000" dirty="0"/>
              <a:t> Public</a:t>
            </a:r>
          </a:p>
          <a:p>
            <a:pPr marL="0" indent="0" algn="just">
              <a:lnSpc>
                <a:spcPct val="130000"/>
              </a:lnSpc>
              <a:spcBef>
                <a:spcPts val="0"/>
              </a:spcBef>
              <a:buNone/>
            </a:pPr>
            <a:r>
              <a:rPr lang="en-US" sz="2000" dirty="0"/>
              <a:t>Get-</a:t>
            </a:r>
            <a:r>
              <a:rPr lang="en-US" sz="2000" dirty="0" err="1"/>
              <a:t>SPOTenantCdnPolicies</a:t>
            </a:r>
            <a:r>
              <a:rPr lang="en-US" sz="2000" dirty="0"/>
              <a:t> -</a:t>
            </a:r>
            <a:r>
              <a:rPr lang="en-US" sz="2000" dirty="0" err="1"/>
              <a:t>CdnType</a:t>
            </a:r>
            <a:r>
              <a:rPr lang="en-US" sz="2000" dirty="0"/>
              <a:t> Public</a:t>
            </a:r>
          </a:p>
          <a:p>
            <a:pPr marL="0" indent="0" algn="just">
              <a:lnSpc>
                <a:spcPct val="130000"/>
              </a:lnSpc>
              <a:spcBef>
                <a:spcPts val="0"/>
              </a:spcBef>
              <a:buNone/>
            </a:pPr>
            <a:endParaRPr lang="en-US" sz="2000" dirty="0"/>
          </a:p>
        </p:txBody>
      </p:sp>
      <p:sp>
        <p:nvSpPr>
          <p:cNvPr id="4" name="Rectangle 3">
            <a:extLst>
              <a:ext uri="{FF2B5EF4-FFF2-40B4-BE49-F238E27FC236}">
                <a16:creationId xmlns:a16="http://schemas.microsoft.com/office/drawing/2014/main" id="{05484311-0637-4A66-9C68-67FA48A0FCA1}"/>
              </a:ext>
            </a:extLst>
          </p:cNvPr>
          <p:cNvSpPr/>
          <p:nvPr/>
        </p:nvSpPr>
        <p:spPr>
          <a:xfrm>
            <a:off x="654946" y="6365221"/>
            <a:ext cx="9879427" cy="646331"/>
          </a:xfrm>
          <a:prstGeom prst="rect">
            <a:avLst/>
          </a:prstGeom>
        </p:spPr>
        <p:txBody>
          <a:bodyPr wrap="square">
            <a:spAutoFit/>
          </a:bodyPr>
          <a:lstStyle/>
          <a:p>
            <a:r>
              <a:rPr lang="en-GB" dirty="0">
                <a:hlinkClick r:id="rId2"/>
              </a:rPr>
              <a:t>https://docs.microsoft.com/en-us/powershell/module/sharepoint-online</a:t>
            </a:r>
            <a:endParaRPr lang="en-GB" dirty="0"/>
          </a:p>
          <a:p>
            <a:r>
              <a:rPr lang="en-GB" dirty="0">
                <a:hlinkClick r:id="rId3"/>
              </a:rPr>
              <a:t>https://www.microsoft.com/en-in/download/details.aspx?id=35588</a:t>
            </a:r>
            <a:r>
              <a:rPr lang="en-GB" dirty="0"/>
              <a:t> </a:t>
            </a:r>
          </a:p>
        </p:txBody>
      </p:sp>
    </p:spTree>
    <p:extLst>
      <p:ext uri="{BB962C8B-B14F-4D97-AF65-F5344CB8AC3E}">
        <p14:creationId xmlns:p14="http://schemas.microsoft.com/office/powerpoint/2010/main" val="9508368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US" b="1" dirty="0"/>
              <a:t>Enable the Microsoft 365 CDN</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7"/>
            <a:ext cx="10348153" cy="4903650"/>
          </a:xfrm>
        </p:spPr>
        <p:txBody>
          <a:bodyPr>
            <a:normAutofit/>
          </a:bodyPr>
          <a:lstStyle/>
          <a:p>
            <a:pPr marL="0" indent="0" algn="just">
              <a:lnSpc>
                <a:spcPct val="130000"/>
              </a:lnSpc>
              <a:spcBef>
                <a:spcPts val="0"/>
              </a:spcBef>
              <a:buNone/>
            </a:pPr>
            <a:r>
              <a:rPr lang="en-US" dirty="0"/>
              <a:t>Once you are connected to your Microsoft 365 tenant, use the following command to enable the Microsoft 365 CDN on your tenant:</a:t>
            </a:r>
          </a:p>
          <a:p>
            <a:pPr marL="0" indent="0" algn="just">
              <a:lnSpc>
                <a:spcPct val="130000"/>
              </a:lnSpc>
              <a:spcBef>
                <a:spcPts val="0"/>
              </a:spcBef>
              <a:buNone/>
            </a:pPr>
            <a:endParaRPr lang="en-US" sz="2000" dirty="0"/>
          </a:p>
          <a:p>
            <a:pPr marL="0" indent="0" algn="just">
              <a:lnSpc>
                <a:spcPct val="130000"/>
              </a:lnSpc>
              <a:spcBef>
                <a:spcPts val="0"/>
              </a:spcBef>
              <a:buNone/>
            </a:pPr>
            <a:r>
              <a:rPr lang="en-GB" sz="2000" dirty="0">
                <a:latin typeface="Calibri" panose="020F0502020204030204" pitchFamily="34" charset="0"/>
                <a:cs typeface="Calibri" panose="020F0502020204030204" pitchFamily="34" charset="0"/>
              </a:rPr>
              <a:t>Set-</a:t>
            </a:r>
            <a:r>
              <a:rPr lang="en-GB" sz="2000" dirty="0" err="1">
                <a:latin typeface="Calibri" panose="020F0502020204030204" pitchFamily="34" charset="0"/>
                <a:cs typeface="Calibri" panose="020F0502020204030204" pitchFamily="34" charset="0"/>
              </a:rPr>
              <a:t>SPOTenantCdnEnabled</a:t>
            </a:r>
            <a:r>
              <a:rPr lang="en-GB" sz="2000" dirty="0">
                <a:latin typeface="Calibri" panose="020F0502020204030204" pitchFamily="34" charset="0"/>
                <a:cs typeface="Calibri" panose="020F0502020204030204" pitchFamily="34" charset="0"/>
              </a:rPr>
              <a:t> -</a:t>
            </a:r>
            <a:r>
              <a:rPr lang="en-GB" sz="2000" dirty="0" err="1">
                <a:latin typeface="Calibri" panose="020F0502020204030204" pitchFamily="34" charset="0"/>
                <a:cs typeface="Calibri" panose="020F0502020204030204" pitchFamily="34" charset="0"/>
              </a:rPr>
              <a:t>CdnType</a:t>
            </a:r>
            <a:r>
              <a:rPr lang="en-GB" sz="2000" dirty="0">
                <a:latin typeface="Calibri" panose="020F0502020204030204" pitchFamily="34" charset="0"/>
                <a:cs typeface="Calibri" panose="020F0502020204030204" pitchFamily="34" charset="0"/>
              </a:rPr>
              <a:t> Public</a:t>
            </a:r>
            <a:endParaRPr 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043353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US" b="1" dirty="0"/>
              <a:t>Add a new CDN origin</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7"/>
            <a:ext cx="10348153" cy="4903650"/>
          </a:xfrm>
        </p:spPr>
        <p:txBody>
          <a:bodyPr>
            <a:normAutofit/>
          </a:bodyPr>
          <a:lstStyle/>
          <a:p>
            <a:pPr marL="0" indent="0" algn="just">
              <a:lnSpc>
                <a:spcPct val="130000"/>
              </a:lnSpc>
              <a:spcBef>
                <a:spcPts val="0"/>
              </a:spcBef>
              <a:buNone/>
            </a:pPr>
            <a:r>
              <a:rPr lang="en-US" dirty="0"/>
              <a:t>In this case, we are setting the origin as </a:t>
            </a:r>
            <a:r>
              <a:rPr lang="en-US" b="1" dirty="0"/>
              <a:t>*/</a:t>
            </a:r>
            <a:r>
              <a:rPr lang="en-US" b="1" dirty="0" err="1"/>
              <a:t>cdn</a:t>
            </a:r>
            <a:r>
              <a:rPr lang="en-US" dirty="0"/>
              <a:t>, which means that any relative folder with the name of </a:t>
            </a:r>
            <a:r>
              <a:rPr lang="en-US" b="1" dirty="0" err="1"/>
              <a:t>cdn</a:t>
            </a:r>
            <a:r>
              <a:rPr lang="en-US" dirty="0"/>
              <a:t> acts as a CDN origin.</a:t>
            </a:r>
          </a:p>
          <a:p>
            <a:pPr marL="0" indent="0" algn="just">
              <a:lnSpc>
                <a:spcPct val="130000"/>
              </a:lnSpc>
              <a:spcBef>
                <a:spcPts val="0"/>
              </a:spcBef>
              <a:buNone/>
            </a:pPr>
            <a:endParaRPr lang="en-US" sz="2000" dirty="0"/>
          </a:p>
          <a:p>
            <a:pPr marL="0" indent="0" algn="just">
              <a:lnSpc>
                <a:spcPct val="130000"/>
              </a:lnSpc>
              <a:spcBef>
                <a:spcPts val="0"/>
              </a:spcBef>
              <a:buNone/>
            </a:pPr>
            <a:r>
              <a:rPr lang="en-US" sz="2800" dirty="0">
                <a:latin typeface="Calibri" panose="020F0502020204030204" pitchFamily="34" charset="0"/>
                <a:cs typeface="Calibri" panose="020F0502020204030204" pitchFamily="34" charset="0"/>
              </a:rPr>
              <a:t>Add-</a:t>
            </a:r>
            <a:r>
              <a:rPr lang="en-US" sz="2800" dirty="0" err="1">
                <a:latin typeface="Calibri" panose="020F0502020204030204" pitchFamily="34" charset="0"/>
                <a:cs typeface="Calibri" panose="020F0502020204030204" pitchFamily="34" charset="0"/>
              </a:rPr>
              <a:t>SPOTenantCdnOrigin</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CdnType</a:t>
            </a:r>
            <a:r>
              <a:rPr lang="en-US" sz="2800" dirty="0">
                <a:latin typeface="Calibri" panose="020F0502020204030204" pitchFamily="34" charset="0"/>
                <a:cs typeface="Calibri" panose="020F0502020204030204" pitchFamily="34" charset="0"/>
              </a:rPr>
              <a:t> Public -</a:t>
            </a:r>
            <a:r>
              <a:rPr lang="en-US" sz="2800" dirty="0" err="1">
                <a:latin typeface="Calibri" panose="020F0502020204030204" pitchFamily="34" charset="0"/>
                <a:cs typeface="Calibri" panose="020F0502020204030204" pitchFamily="34" charset="0"/>
              </a:rPr>
              <a:t>OriginUrl</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cdn</a:t>
            </a:r>
            <a:endParaRPr lang="en-US" sz="2800" dirty="0">
              <a:latin typeface="Calibri" panose="020F0502020204030204" pitchFamily="34" charset="0"/>
              <a:cs typeface="Calibri" panose="020F0502020204030204" pitchFamily="34" charset="0"/>
            </a:endParaRPr>
          </a:p>
          <a:p>
            <a:pPr marL="0" indent="0" algn="just">
              <a:lnSpc>
                <a:spcPct val="130000"/>
              </a:lnSpc>
              <a:spcBef>
                <a:spcPts val="0"/>
              </a:spcBef>
              <a:buNone/>
            </a:pPr>
            <a:endParaRPr lang="en-US" sz="2000" dirty="0"/>
          </a:p>
          <a:p>
            <a:pPr marL="0" indent="0" algn="just">
              <a:lnSpc>
                <a:spcPct val="130000"/>
              </a:lnSpc>
              <a:spcBef>
                <a:spcPts val="0"/>
              </a:spcBef>
              <a:buNone/>
            </a:pPr>
            <a:endParaRPr lang="en-US" sz="2000" dirty="0"/>
          </a:p>
        </p:txBody>
      </p:sp>
    </p:spTree>
    <p:extLst>
      <p:ext uri="{BB962C8B-B14F-4D97-AF65-F5344CB8AC3E}">
        <p14:creationId xmlns:p14="http://schemas.microsoft.com/office/powerpoint/2010/main" val="21335970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GB" b="1" dirty="0"/>
              <a:t>Default CDN origins</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7"/>
            <a:ext cx="10348153" cy="4903650"/>
          </a:xfrm>
        </p:spPr>
        <p:txBody>
          <a:bodyPr>
            <a:normAutofit/>
          </a:bodyPr>
          <a:lstStyle/>
          <a:p>
            <a:pPr marL="0" indent="0" algn="just">
              <a:buNone/>
            </a:pPr>
            <a:r>
              <a:rPr lang="en-US" sz="1900" dirty="0"/>
              <a:t>Unless you specify otherwise, Office 365 sets up some default origins for you when you enable the Office 365 CDN. If you initially opt not to provision them, you can add these origins after you complete setup. Unless you understand the consequences of skipping the setup of default origins and have a specific reason for doing so, you should allow them to be created when you enable the CDN.</a:t>
            </a:r>
          </a:p>
          <a:p>
            <a:pPr marL="0" indent="0">
              <a:buNone/>
            </a:pPr>
            <a:endParaRPr lang="en-US" sz="1900" dirty="0"/>
          </a:p>
          <a:p>
            <a:pPr marL="466298" lvl="1" indent="0">
              <a:buNone/>
            </a:pPr>
            <a:r>
              <a:rPr lang="en-US" sz="1900" b="1" dirty="0"/>
              <a:t>Default private CDN origins:</a:t>
            </a:r>
          </a:p>
          <a:p>
            <a:pPr lvl="1">
              <a:buFont typeface="Wingdings" panose="05000000000000000000" pitchFamily="2" charset="2"/>
              <a:buChar char="ü"/>
            </a:pPr>
            <a:r>
              <a:rPr lang="en-US" sz="1900" dirty="0"/>
              <a:t>*/userphoto.aspx</a:t>
            </a:r>
          </a:p>
          <a:p>
            <a:pPr lvl="1">
              <a:buFont typeface="Wingdings" panose="05000000000000000000" pitchFamily="2" charset="2"/>
              <a:buChar char="ü"/>
            </a:pPr>
            <a:r>
              <a:rPr lang="en-US" sz="1900" dirty="0"/>
              <a:t>*/</a:t>
            </a:r>
            <a:r>
              <a:rPr lang="en-US" sz="1900" dirty="0" err="1"/>
              <a:t>siteassets</a:t>
            </a:r>
            <a:endParaRPr lang="en-US" sz="1900" dirty="0"/>
          </a:p>
          <a:p>
            <a:pPr lvl="1">
              <a:buFont typeface="Wingdings" panose="05000000000000000000" pitchFamily="2" charset="2"/>
              <a:buChar char="ü"/>
            </a:pPr>
            <a:endParaRPr lang="en-US" sz="1900" dirty="0"/>
          </a:p>
          <a:p>
            <a:pPr marL="466298" lvl="1" indent="0">
              <a:buNone/>
            </a:pPr>
            <a:endParaRPr lang="en-US" sz="1900" dirty="0"/>
          </a:p>
          <a:p>
            <a:pPr marL="466298" lvl="1" indent="0">
              <a:buNone/>
            </a:pPr>
            <a:r>
              <a:rPr lang="en-US" sz="1900" b="1" dirty="0"/>
              <a:t>Default public CDN origins:</a:t>
            </a:r>
          </a:p>
          <a:p>
            <a:pPr lvl="1">
              <a:buFont typeface="Wingdings" panose="05000000000000000000" pitchFamily="2" charset="2"/>
              <a:buChar char="ü"/>
            </a:pPr>
            <a:r>
              <a:rPr lang="en-US" sz="1900" dirty="0"/>
              <a:t>*/</a:t>
            </a:r>
            <a:r>
              <a:rPr lang="en-US" sz="1900" dirty="0" err="1"/>
              <a:t>masterpage</a:t>
            </a:r>
            <a:endParaRPr lang="en-US" sz="1900" dirty="0"/>
          </a:p>
          <a:p>
            <a:pPr lvl="1">
              <a:buFont typeface="Wingdings" panose="05000000000000000000" pitchFamily="2" charset="2"/>
              <a:buChar char="ü"/>
            </a:pPr>
            <a:r>
              <a:rPr lang="en-US" sz="1900" dirty="0"/>
              <a:t>*/style library</a:t>
            </a:r>
          </a:p>
          <a:p>
            <a:pPr lvl="1">
              <a:buFont typeface="Wingdings" panose="05000000000000000000" pitchFamily="2" charset="2"/>
              <a:buChar char="ü"/>
            </a:pPr>
            <a:r>
              <a:rPr lang="en-US" sz="1900" dirty="0"/>
              <a:t>*/</a:t>
            </a:r>
            <a:r>
              <a:rPr lang="en-US" sz="1900" dirty="0" err="1"/>
              <a:t>clientsideassets</a:t>
            </a:r>
            <a:endParaRPr lang="en-US" sz="1900" dirty="0"/>
          </a:p>
        </p:txBody>
      </p:sp>
    </p:spTree>
    <p:extLst>
      <p:ext uri="{BB962C8B-B14F-4D97-AF65-F5344CB8AC3E}">
        <p14:creationId xmlns:p14="http://schemas.microsoft.com/office/powerpoint/2010/main" val="4119003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75F4F-FBD4-4577-9C1B-0EDB479D7887}"/>
              </a:ext>
            </a:extLst>
          </p:cNvPr>
          <p:cNvSpPr>
            <a:spLocks noGrp="1"/>
          </p:cNvSpPr>
          <p:nvPr>
            <p:ph type="title"/>
          </p:nvPr>
        </p:nvSpPr>
        <p:spPr/>
        <p:txBody>
          <a:bodyPr>
            <a:normAutofit/>
          </a:bodyPr>
          <a:lstStyle/>
          <a:p>
            <a:r>
              <a:rPr lang="en-US" dirty="0">
                <a:solidFill>
                  <a:schemeClr val="bg1">
                    <a:lumMod val="25000"/>
                  </a:schemeClr>
                </a:solidFill>
              </a:rPr>
              <a:t>Key features of the SharePoint Framework</a:t>
            </a:r>
            <a:endParaRPr lang="en-GB" dirty="0">
              <a:solidFill>
                <a:schemeClr val="bg1">
                  <a:lumMod val="25000"/>
                </a:schemeClr>
              </a:solidFill>
            </a:endParaRPr>
          </a:p>
        </p:txBody>
      </p:sp>
      <p:sp>
        <p:nvSpPr>
          <p:cNvPr id="3" name="Text Placeholder 2">
            <a:extLst>
              <a:ext uri="{FF2B5EF4-FFF2-40B4-BE49-F238E27FC236}">
                <a16:creationId xmlns:a16="http://schemas.microsoft.com/office/drawing/2014/main" id="{77FB10DC-FDD4-4C84-B0BB-3F7CE80B573C}"/>
              </a:ext>
            </a:extLst>
          </p:cNvPr>
          <p:cNvSpPr>
            <a:spLocks noGrp="1"/>
          </p:cNvSpPr>
          <p:nvPr>
            <p:ph type="body" sz="quarter" idx="10"/>
          </p:nvPr>
        </p:nvSpPr>
        <p:spPr>
          <a:xfrm>
            <a:off x="529661" y="1476621"/>
            <a:ext cx="11375536" cy="5103288"/>
          </a:xfrm>
        </p:spPr>
        <p:txBody>
          <a:bodyPr>
            <a:normAutofit fontScale="85000" lnSpcReduction="20000"/>
          </a:bodyPr>
          <a:lstStyle/>
          <a:p>
            <a:pPr>
              <a:lnSpc>
                <a:spcPct val="130000"/>
              </a:lnSpc>
              <a:spcBef>
                <a:spcPts val="0"/>
              </a:spcBef>
              <a:buFont typeface="Wingdings" panose="05000000000000000000" pitchFamily="2" charset="2"/>
              <a:buChar char="ü"/>
            </a:pPr>
            <a:r>
              <a:rPr lang="en-US" sz="2400" dirty="0"/>
              <a:t>It runs in the context of the current user and connection in the browser. There are no </a:t>
            </a:r>
            <a:r>
              <a:rPr lang="en-US" sz="2400" dirty="0" err="1"/>
              <a:t>iFrames</a:t>
            </a:r>
            <a:r>
              <a:rPr lang="en-US" sz="2400" dirty="0"/>
              <a:t> for the customization (JavaScript is embedded directly to the page).</a:t>
            </a:r>
          </a:p>
          <a:p>
            <a:pPr>
              <a:lnSpc>
                <a:spcPct val="130000"/>
              </a:lnSpc>
              <a:spcBef>
                <a:spcPts val="0"/>
              </a:spcBef>
              <a:buFont typeface="Wingdings" panose="05000000000000000000" pitchFamily="2" charset="2"/>
              <a:buChar char="ü"/>
            </a:pPr>
            <a:r>
              <a:rPr lang="en-US" sz="2400" dirty="0"/>
              <a:t>The controls are rendered in the normal page DOM.</a:t>
            </a:r>
          </a:p>
          <a:p>
            <a:pPr>
              <a:lnSpc>
                <a:spcPct val="130000"/>
              </a:lnSpc>
              <a:spcBef>
                <a:spcPts val="0"/>
              </a:spcBef>
              <a:buFont typeface="Wingdings" panose="05000000000000000000" pitchFamily="2" charset="2"/>
              <a:buChar char="ü"/>
            </a:pPr>
            <a:r>
              <a:rPr lang="en-US" sz="2400" dirty="0"/>
              <a:t>The controls are responsive and accessible by nature.</a:t>
            </a:r>
          </a:p>
          <a:p>
            <a:pPr>
              <a:lnSpc>
                <a:spcPct val="130000"/>
              </a:lnSpc>
              <a:spcBef>
                <a:spcPts val="0"/>
              </a:spcBef>
              <a:buFont typeface="Wingdings" panose="05000000000000000000" pitchFamily="2" charset="2"/>
              <a:buChar char="ü"/>
            </a:pPr>
            <a:r>
              <a:rPr lang="en-US" sz="2400" dirty="0"/>
              <a:t>It enables the developer to access the lifecycle in addition to render, load, serialize and deserialize, configuration changes, and more.</a:t>
            </a:r>
          </a:p>
          <a:p>
            <a:pPr>
              <a:lnSpc>
                <a:spcPct val="130000"/>
              </a:lnSpc>
              <a:spcBef>
                <a:spcPts val="0"/>
              </a:spcBef>
              <a:buFont typeface="Wingdings" panose="05000000000000000000" pitchFamily="2" charset="2"/>
              <a:buChar char="ü"/>
            </a:pPr>
            <a:r>
              <a:rPr lang="en-US" sz="2400" dirty="0"/>
              <a:t>It is framework-agnostic. You can use any JavaScript framework that you like: React, Handlebars, Knockout, Angular, and more.</a:t>
            </a:r>
          </a:p>
          <a:p>
            <a:pPr>
              <a:lnSpc>
                <a:spcPct val="130000"/>
              </a:lnSpc>
              <a:spcBef>
                <a:spcPts val="0"/>
              </a:spcBef>
              <a:buFont typeface="Wingdings" panose="05000000000000000000" pitchFamily="2" charset="2"/>
              <a:buChar char="ü"/>
            </a:pPr>
            <a:r>
              <a:rPr lang="en-US" sz="2400" dirty="0"/>
              <a:t>The toolchain is based on common open source client development tools such as npm, TypeScript, Yeoman, webpack, and gulp.</a:t>
            </a:r>
          </a:p>
          <a:p>
            <a:pPr>
              <a:lnSpc>
                <a:spcPct val="130000"/>
              </a:lnSpc>
              <a:spcBef>
                <a:spcPts val="0"/>
              </a:spcBef>
              <a:buFont typeface="Wingdings" panose="05000000000000000000" pitchFamily="2" charset="2"/>
              <a:buChar char="ü"/>
            </a:pPr>
            <a:r>
              <a:rPr lang="en-US" sz="2400" dirty="0"/>
              <a:t>Performance is reliable.</a:t>
            </a:r>
          </a:p>
          <a:p>
            <a:pPr>
              <a:lnSpc>
                <a:spcPct val="130000"/>
              </a:lnSpc>
              <a:spcBef>
                <a:spcPts val="0"/>
              </a:spcBef>
              <a:buFont typeface="Wingdings" panose="05000000000000000000" pitchFamily="2" charset="2"/>
              <a:buChar char="ü"/>
            </a:pPr>
            <a:r>
              <a:rPr lang="en-US" sz="2400" dirty="0"/>
              <a:t>End users can use SPFx client-side solutions that are approved by the tenant administrators (or their delegates) on all sites, including self-service team, group, or personal sites.</a:t>
            </a:r>
          </a:p>
          <a:p>
            <a:pPr>
              <a:lnSpc>
                <a:spcPct val="130000"/>
              </a:lnSpc>
              <a:spcBef>
                <a:spcPts val="0"/>
              </a:spcBef>
              <a:buFont typeface="Wingdings" panose="05000000000000000000" pitchFamily="2" charset="2"/>
              <a:buChar char="ü"/>
            </a:pPr>
            <a:r>
              <a:rPr lang="en-US" sz="2400" dirty="0"/>
              <a:t>SPFx web parts can be added to both classic and modern pages.</a:t>
            </a:r>
            <a:endParaRPr lang="en-GB" dirty="0"/>
          </a:p>
        </p:txBody>
      </p:sp>
    </p:spTree>
    <p:extLst>
      <p:ext uri="{BB962C8B-B14F-4D97-AF65-F5344CB8AC3E}">
        <p14:creationId xmlns:p14="http://schemas.microsoft.com/office/powerpoint/2010/main" val="25474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US" b="1" dirty="0"/>
              <a:t>Use the site collection app catalog</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044160" y="1045437"/>
            <a:ext cx="10348153" cy="4903650"/>
          </a:xfrm>
        </p:spPr>
        <p:txBody>
          <a:bodyPr>
            <a:normAutofit/>
          </a:bodyPr>
          <a:lstStyle/>
          <a:p>
            <a:pPr marL="0" indent="0" algn="just">
              <a:buNone/>
            </a:pPr>
            <a:r>
              <a:rPr lang="en-US" sz="2000" dirty="0"/>
              <a:t>Using site collection app catalogs, SharePoint tenant administrators can decentralize the management and scope the deployment of SharePoint add-ins and SharePoint Framework solutions to specific sites.</a:t>
            </a:r>
          </a:p>
          <a:p>
            <a:pPr marL="0" indent="0" algn="just">
              <a:buNone/>
            </a:pPr>
            <a:endParaRPr lang="en-US" sz="2000" dirty="0"/>
          </a:p>
          <a:p>
            <a:pPr marL="0" indent="0" algn="just">
              <a:buNone/>
            </a:pPr>
            <a:r>
              <a:rPr lang="en-US" sz="2000" dirty="0"/>
              <a:t>With the introduction of site collection app catalogs, tenant administrators can enable app catalog on the specific sites. Once enabled, site collection administrators can deploy SharePoint add-ins and SharePoint Framework solutions that will be available only in that particular site collection</a:t>
            </a:r>
          </a:p>
        </p:txBody>
      </p:sp>
      <p:pic>
        <p:nvPicPr>
          <p:cNvPr id="3074" name="Picture 2" descr="Diagram illustrating the concept of site collection app catalog">
            <a:extLst>
              <a:ext uri="{FF2B5EF4-FFF2-40B4-BE49-F238E27FC236}">
                <a16:creationId xmlns:a16="http://schemas.microsoft.com/office/drawing/2014/main" id="{28113BD5-2ED8-4F99-952A-1C95F216A0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2998" y="3264927"/>
            <a:ext cx="6342098" cy="3570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5579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normAutofit fontScale="90000"/>
          </a:bodyPr>
          <a:lstStyle/>
          <a:p>
            <a:r>
              <a:rPr lang="en-GB" b="1" dirty="0"/>
              <a:t>Create &amp; Disable a site collection app </a:t>
            </a:r>
            <a:r>
              <a:rPr lang="en-GB" b="1" dirty="0" err="1"/>
              <a:t>catalog</a:t>
            </a:r>
            <a:endParaRPr lang="en-GB" b="1" dirty="0"/>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7"/>
            <a:ext cx="10348153" cy="4903650"/>
          </a:xfrm>
        </p:spPr>
        <p:txBody>
          <a:bodyPr>
            <a:normAutofit/>
          </a:bodyPr>
          <a:lstStyle/>
          <a:p>
            <a:pPr marL="0" indent="0" algn="just">
              <a:buNone/>
            </a:pPr>
            <a:r>
              <a:rPr lang="en-US" sz="2000" dirty="0"/>
              <a:t>Connect-</a:t>
            </a:r>
            <a:r>
              <a:rPr lang="en-US" sz="2000" dirty="0" err="1"/>
              <a:t>SPOService</a:t>
            </a:r>
            <a:r>
              <a:rPr lang="en-US" sz="2000" dirty="0"/>
              <a:t> -</a:t>
            </a:r>
            <a:r>
              <a:rPr lang="en-US" sz="2000" dirty="0" err="1"/>
              <a:t>Url</a:t>
            </a:r>
            <a:r>
              <a:rPr lang="en-US" sz="2000" dirty="0"/>
              <a:t> </a:t>
            </a:r>
            <a:r>
              <a:rPr lang="en-US" sz="2000" dirty="0">
                <a:hlinkClick r:id="rId2"/>
              </a:rPr>
              <a:t>https://contoso-admin.sharepoint.com</a:t>
            </a:r>
            <a:endParaRPr lang="en-US" sz="2000" dirty="0"/>
          </a:p>
          <a:p>
            <a:pPr marL="0" indent="0" algn="just">
              <a:buNone/>
            </a:pPr>
            <a:endParaRPr lang="en-US" sz="2000" dirty="0"/>
          </a:p>
          <a:p>
            <a:pPr marL="0" indent="0">
              <a:buNone/>
            </a:pPr>
            <a:r>
              <a:rPr lang="en-GB" sz="2000" dirty="0"/>
              <a:t>Add-</a:t>
            </a:r>
            <a:r>
              <a:rPr lang="en-GB" sz="2000" dirty="0" err="1"/>
              <a:t>SPOSiteCollectionAppCatalog</a:t>
            </a:r>
            <a:r>
              <a:rPr lang="en-GB" sz="2000" dirty="0"/>
              <a:t> -Site </a:t>
            </a:r>
            <a:r>
              <a:rPr lang="en-GB" sz="2000" dirty="0">
                <a:hlinkClick r:id="rId3"/>
              </a:rPr>
              <a:t>https://contoso.sharepoint.com/sites/marketing</a:t>
            </a:r>
            <a:endParaRPr lang="en-GB" sz="2000" dirty="0"/>
          </a:p>
          <a:p>
            <a:pPr marL="0" indent="0" algn="just">
              <a:buNone/>
            </a:pPr>
            <a:endParaRPr lang="en-GB" sz="2000" dirty="0"/>
          </a:p>
          <a:p>
            <a:pPr marL="0" indent="0">
              <a:buNone/>
            </a:pPr>
            <a:r>
              <a:rPr lang="en-GB" sz="2000" dirty="0"/>
              <a:t>Remove-</a:t>
            </a:r>
            <a:r>
              <a:rPr lang="en-GB" sz="2000" dirty="0" err="1"/>
              <a:t>SPOSiteCollectionAppCatalog</a:t>
            </a:r>
            <a:r>
              <a:rPr lang="en-GB" sz="2000" dirty="0"/>
              <a:t> -Site </a:t>
            </a:r>
            <a:r>
              <a:rPr lang="en-GB" sz="2000" dirty="0">
                <a:hlinkClick r:id="rId3"/>
              </a:rPr>
              <a:t>https://contoso.sharepoint.com/sites/marketing</a:t>
            </a:r>
            <a:r>
              <a:rPr lang="en-GB" sz="2000" dirty="0"/>
              <a:t> </a:t>
            </a:r>
          </a:p>
          <a:p>
            <a:pPr marL="0" indent="0" algn="just">
              <a:buNone/>
            </a:pPr>
            <a:endParaRPr lang="en-GB" sz="2000" dirty="0"/>
          </a:p>
          <a:p>
            <a:pPr marL="0" indent="0">
              <a:buNone/>
            </a:pPr>
            <a:r>
              <a:rPr lang="en-US" sz="2000" dirty="0"/>
              <a:t>To list all site collections in the tenant that have the site collection app catalog enabled, use the URL https://&lt;tenant-app-catalog-URL&gt;/Lists/SiteCollectionAppCatalogs/AllItems.aspx</a:t>
            </a:r>
          </a:p>
          <a:p>
            <a:pPr marL="0" indent="0" algn="just">
              <a:buNone/>
            </a:pPr>
            <a:endParaRPr lang="en-US" sz="2000" dirty="0"/>
          </a:p>
        </p:txBody>
      </p:sp>
    </p:spTree>
    <p:extLst>
      <p:ext uri="{BB962C8B-B14F-4D97-AF65-F5344CB8AC3E}">
        <p14:creationId xmlns:p14="http://schemas.microsoft.com/office/powerpoint/2010/main" val="41008051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normAutofit/>
          </a:bodyPr>
          <a:lstStyle/>
          <a:p>
            <a:r>
              <a:rPr lang="en-GB" b="1" dirty="0"/>
              <a:t>Azure CDN</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7"/>
            <a:ext cx="10348153" cy="4903650"/>
          </a:xfrm>
        </p:spPr>
        <p:txBody>
          <a:bodyPr>
            <a:normAutofit/>
          </a:bodyPr>
          <a:lstStyle/>
          <a:p>
            <a:pPr marL="0" indent="0" algn="just">
              <a:buNone/>
            </a:pPr>
            <a:r>
              <a:rPr lang="en-US" sz="2000" dirty="0"/>
              <a:t>Create a new sample web part and deploy its assets to an Azure Content Delivery Network (CDN) instead of using the default Office 365 CDN as the hosting solution. You'll use an Azure Storage account integrated with a CDN to deploy your assets. SharePoint Framework build tools provide out-of-the-box support for deploying to an Azure Storage account; however, you can also manually upload the files to your favorite CDN provider or to SharePoint.</a:t>
            </a:r>
          </a:p>
          <a:p>
            <a:pPr marL="0" indent="0" algn="just">
              <a:buNone/>
            </a:pPr>
            <a:endParaRPr lang="en-US" sz="2000" dirty="0"/>
          </a:p>
          <a:p>
            <a:pPr marL="0" indent="0" algn="just">
              <a:buNone/>
            </a:pPr>
            <a:r>
              <a:rPr lang="en-GB" sz="2000" dirty="0">
                <a:hlinkClick r:id="rId2"/>
              </a:rPr>
              <a:t>https://docs.microsoft.com/en-us/sharepoint/dev/spfx/web-parts/get-started/deploy-web-part-to-cdn</a:t>
            </a:r>
            <a:endParaRPr lang="en-US" sz="2000" dirty="0"/>
          </a:p>
        </p:txBody>
      </p:sp>
    </p:spTree>
    <p:extLst>
      <p:ext uri="{BB962C8B-B14F-4D97-AF65-F5344CB8AC3E}">
        <p14:creationId xmlns:p14="http://schemas.microsoft.com/office/powerpoint/2010/main" val="6673161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4877297" cy="369332"/>
          </a:xfrm>
          <a:prstGeom prst="rect">
            <a:avLst/>
          </a:prstGeom>
        </p:spPr>
        <p:txBody>
          <a:bodyPr wrap="none">
            <a:spAutoFit/>
          </a:bodyPr>
          <a:lstStyle/>
          <a:p>
            <a:r>
              <a:rPr lang="en-US" dirty="0"/>
              <a:t>Create a Webpart and Deploy &amp; Host webpart</a:t>
            </a:r>
            <a:endParaRPr lang="en-GB" dirty="0"/>
          </a:p>
        </p:txBody>
      </p:sp>
    </p:spTree>
    <p:extLst>
      <p:ext uri="{BB962C8B-B14F-4D97-AF65-F5344CB8AC3E}">
        <p14:creationId xmlns:p14="http://schemas.microsoft.com/office/powerpoint/2010/main" val="218617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971313" y="2051076"/>
            <a:ext cx="5551730" cy="2269133"/>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Client Web Part Properties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Webpart Properties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Adding Properties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Using Properties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Preconfigured Entries </a:t>
            </a: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643092" y="1392742"/>
            <a:ext cx="3067315" cy="369332"/>
          </a:xfrm>
          <a:prstGeom prst="rect">
            <a:avLst/>
          </a:prstGeom>
        </p:spPr>
        <p:txBody>
          <a:bodyPr wrap="none">
            <a:spAutoFit/>
          </a:bodyPr>
          <a:lstStyle/>
          <a:p>
            <a:r>
              <a:rPr lang="en-US" b="1" dirty="0">
                <a:solidFill>
                  <a:srgbClr val="7030A0"/>
                </a:solidFill>
              </a:rPr>
              <a:t>Client Web Part Properties</a:t>
            </a:r>
            <a:endParaRPr lang="en-GB" dirty="0"/>
          </a:p>
        </p:txBody>
      </p:sp>
    </p:spTree>
    <p:extLst>
      <p:ext uri="{BB962C8B-B14F-4D97-AF65-F5344CB8AC3E}">
        <p14:creationId xmlns:p14="http://schemas.microsoft.com/office/powerpoint/2010/main" val="18266930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Client Web Part Properties</a:t>
            </a:r>
            <a:endParaRPr lang="en-US" sz="4000" b="1" dirty="0"/>
          </a:p>
        </p:txBody>
      </p:sp>
      <p:sp>
        <p:nvSpPr>
          <p:cNvPr id="4" name="Rectangle 3">
            <a:extLst>
              <a:ext uri="{FF2B5EF4-FFF2-40B4-BE49-F238E27FC236}">
                <a16:creationId xmlns:a16="http://schemas.microsoft.com/office/drawing/2014/main" id="{550D07D0-7991-4A40-A434-FCF1AC0C6E95}"/>
              </a:ext>
            </a:extLst>
          </p:cNvPr>
          <p:cNvSpPr/>
          <p:nvPr/>
        </p:nvSpPr>
        <p:spPr>
          <a:xfrm>
            <a:off x="431236" y="1465215"/>
            <a:ext cx="6396947" cy="3477875"/>
          </a:xfrm>
          <a:prstGeom prst="rect">
            <a:avLst/>
          </a:prstGeom>
        </p:spPr>
        <p:txBody>
          <a:bodyPr wrap="square">
            <a:spAutoFit/>
          </a:bodyPr>
          <a:lstStyle/>
          <a:p>
            <a:pPr marL="457200" indent="-457200" algn="just">
              <a:buFont typeface="Wingdings" panose="05000000000000000000" pitchFamily="2" charset="2"/>
              <a:buChar char="ü"/>
            </a:pPr>
            <a:r>
              <a:rPr lang="en-US" sz="2000" dirty="0"/>
              <a:t>In classic SharePoint Server web parts can be configured using the properties, generally referred to as WebPart properties. In the SPFx world, they are referred to as property panes. The property panes allow controlling the behavior and appearance of a web part.</a:t>
            </a:r>
          </a:p>
          <a:p>
            <a:pPr marL="457200" indent="-457200" algn="just">
              <a:buFont typeface="Wingdings" panose="05000000000000000000" pitchFamily="2" charset="2"/>
              <a:buChar char="ü"/>
            </a:pPr>
            <a:endParaRPr lang="en-US" sz="2000" dirty="0"/>
          </a:p>
          <a:p>
            <a:pPr marL="457200" indent="-457200" algn="just">
              <a:buFont typeface="Wingdings" panose="05000000000000000000" pitchFamily="2" charset="2"/>
              <a:buChar char="ü"/>
            </a:pPr>
            <a:r>
              <a:rPr lang="en-US" sz="2000" dirty="0"/>
              <a:t>The Modern SharePoint Framework have a new WebPart Property pane. The property pane allows end users to configure the web part with a bunch of properties.</a:t>
            </a:r>
            <a:endParaRPr lang="en-GB" sz="2000" dirty="0"/>
          </a:p>
        </p:txBody>
      </p:sp>
      <p:pic>
        <p:nvPicPr>
          <p:cNvPr id="3" name="Picture 2" descr="Edit Web Part Properties in SharePoint 2010 - dummies">
            <a:extLst>
              <a:ext uri="{FF2B5EF4-FFF2-40B4-BE49-F238E27FC236}">
                <a16:creationId xmlns:a16="http://schemas.microsoft.com/office/drawing/2014/main" id="{A9D94F00-A906-4502-AEF4-B24E01907D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7520" y="188042"/>
            <a:ext cx="2476500" cy="3810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E5ED605-CA42-4804-8F86-379EED01A9E8}"/>
              </a:ext>
            </a:extLst>
          </p:cNvPr>
          <p:cNvPicPr>
            <a:picLocks noChangeAspect="1"/>
          </p:cNvPicPr>
          <p:nvPr/>
        </p:nvPicPr>
        <p:blipFill>
          <a:blip r:embed="rId3"/>
          <a:stretch>
            <a:fillRect/>
          </a:stretch>
        </p:blipFill>
        <p:spPr>
          <a:xfrm>
            <a:off x="7497566" y="1299152"/>
            <a:ext cx="2476500" cy="503307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697426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Webpart Properties</a:t>
            </a:r>
            <a:endParaRPr lang="en-US" sz="4000" b="1" dirty="0"/>
          </a:p>
        </p:txBody>
      </p:sp>
      <p:sp>
        <p:nvSpPr>
          <p:cNvPr id="4" name="Rectangle 3">
            <a:extLst>
              <a:ext uri="{FF2B5EF4-FFF2-40B4-BE49-F238E27FC236}">
                <a16:creationId xmlns:a16="http://schemas.microsoft.com/office/drawing/2014/main" id="{550D07D0-7991-4A40-A434-FCF1AC0C6E95}"/>
              </a:ext>
            </a:extLst>
          </p:cNvPr>
          <p:cNvSpPr/>
          <p:nvPr/>
        </p:nvSpPr>
        <p:spPr>
          <a:xfrm>
            <a:off x="431236" y="1465215"/>
            <a:ext cx="7530007" cy="4769254"/>
          </a:xfrm>
          <a:prstGeom prst="rect">
            <a:avLst/>
          </a:prstGeom>
        </p:spPr>
        <p:txBody>
          <a:bodyPr wrap="square">
            <a:spAutoFit/>
          </a:bodyPr>
          <a:lstStyle/>
          <a:p>
            <a:pPr marL="457200" indent="-457200" algn="just">
              <a:buFont typeface="Wingdings" panose="05000000000000000000" pitchFamily="2" charset="2"/>
              <a:buChar char="ü"/>
            </a:pPr>
            <a:r>
              <a:rPr lang="en-US" dirty="0"/>
              <a:t>The Modern SharePoint Framework have a new WebPart Property pane for WebPart Properties.</a:t>
            </a:r>
          </a:p>
          <a:p>
            <a:pPr marL="457200" indent="-457200" algn="just">
              <a:buFont typeface="Wingdings" panose="05000000000000000000" pitchFamily="2" charset="2"/>
              <a:buChar char="ü"/>
            </a:pPr>
            <a:r>
              <a:rPr lang="en-US" sz="2000" dirty="0"/>
              <a:t>The property pane has three key metadata:</a:t>
            </a:r>
          </a:p>
          <a:p>
            <a:pPr lvl="1">
              <a:lnSpc>
                <a:spcPct val="130000"/>
              </a:lnSpc>
            </a:pPr>
            <a:r>
              <a:rPr lang="en-US" sz="1600" b="1" dirty="0"/>
              <a:t>Pages</a:t>
            </a:r>
          </a:p>
          <a:p>
            <a:pPr lvl="1">
              <a:lnSpc>
                <a:spcPct val="130000"/>
              </a:lnSpc>
            </a:pPr>
            <a:r>
              <a:rPr lang="en-US" sz="1600" dirty="0"/>
              <a:t>Pages provide you the flexibility to separate complex interactions and put them into one or more pages. Pages then contain Header and Groups.</a:t>
            </a:r>
          </a:p>
          <a:p>
            <a:pPr lvl="1">
              <a:lnSpc>
                <a:spcPct val="130000"/>
              </a:lnSpc>
            </a:pPr>
            <a:endParaRPr lang="en-US" sz="1600" dirty="0"/>
          </a:p>
          <a:p>
            <a:pPr lvl="1">
              <a:lnSpc>
                <a:spcPct val="130000"/>
              </a:lnSpc>
            </a:pPr>
            <a:r>
              <a:rPr lang="en-US" sz="1600" b="1" dirty="0"/>
              <a:t>Header</a:t>
            </a:r>
          </a:p>
          <a:p>
            <a:pPr lvl="1">
              <a:lnSpc>
                <a:spcPct val="130000"/>
              </a:lnSpc>
            </a:pPr>
            <a:r>
              <a:rPr lang="en-US" sz="1600" dirty="0"/>
              <a:t>Header allows you to define the title of the property pane and Groups let you define the various sections for the property pane through which you want to group your field sets.</a:t>
            </a:r>
          </a:p>
          <a:p>
            <a:pPr lvl="1">
              <a:lnSpc>
                <a:spcPct val="130000"/>
              </a:lnSpc>
            </a:pPr>
            <a:endParaRPr lang="en-US" sz="1600" dirty="0"/>
          </a:p>
          <a:p>
            <a:pPr lvl="1">
              <a:lnSpc>
                <a:spcPct val="130000"/>
              </a:lnSpc>
            </a:pPr>
            <a:r>
              <a:rPr lang="en-US" sz="1600" b="1" dirty="0"/>
              <a:t>Groups</a:t>
            </a:r>
          </a:p>
          <a:p>
            <a:pPr lvl="1">
              <a:lnSpc>
                <a:spcPct val="130000"/>
              </a:lnSpc>
            </a:pPr>
            <a:r>
              <a:rPr lang="en-US" sz="1600" dirty="0"/>
              <a:t>A property pane should contain a page, an optional header, and at least one group. Property fields are then defined inside a group</a:t>
            </a:r>
            <a:endParaRPr lang="en-GB" sz="1600" dirty="0"/>
          </a:p>
        </p:txBody>
      </p:sp>
      <p:pic>
        <p:nvPicPr>
          <p:cNvPr id="3074" name="Picture 2" descr="Property pane example">
            <a:extLst>
              <a:ext uri="{FF2B5EF4-FFF2-40B4-BE49-F238E27FC236}">
                <a16:creationId xmlns:a16="http://schemas.microsoft.com/office/drawing/2014/main" id="{7ED0DAD8-084F-4F59-8FB4-218E9A5E29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00113" y="224709"/>
            <a:ext cx="2737392" cy="620176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9084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Webpart Properties</a:t>
            </a:r>
            <a:endParaRPr lang="en-US" sz="4000" b="1" dirty="0"/>
          </a:p>
        </p:txBody>
      </p:sp>
      <p:graphicFrame>
        <p:nvGraphicFramePr>
          <p:cNvPr id="5" name="Table 4">
            <a:extLst>
              <a:ext uri="{FF2B5EF4-FFF2-40B4-BE49-F238E27FC236}">
                <a16:creationId xmlns:a16="http://schemas.microsoft.com/office/drawing/2014/main" id="{59BCC2C4-1FC8-42F8-B2EB-01294E2E826E}"/>
              </a:ext>
            </a:extLst>
          </p:cNvPr>
          <p:cNvGraphicFramePr>
            <a:graphicFrameLocks noGrp="1"/>
          </p:cNvGraphicFramePr>
          <p:nvPr/>
        </p:nvGraphicFramePr>
        <p:xfrm>
          <a:off x="510750" y="1389598"/>
          <a:ext cx="7967328" cy="4446818"/>
        </p:xfrm>
        <a:graphic>
          <a:graphicData uri="http://schemas.openxmlformats.org/drawingml/2006/table">
            <a:tbl>
              <a:tblPr/>
              <a:tblGrid>
                <a:gridCol w="701824">
                  <a:extLst>
                    <a:ext uri="{9D8B030D-6E8A-4147-A177-3AD203B41FA5}">
                      <a16:colId xmlns:a16="http://schemas.microsoft.com/office/drawing/2014/main" val="2224565173"/>
                    </a:ext>
                  </a:extLst>
                </a:gridCol>
                <a:gridCol w="2474843">
                  <a:extLst>
                    <a:ext uri="{9D8B030D-6E8A-4147-A177-3AD203B41FA5}">
                      <a16:colId xmlns:a16="http://schemas.microsoft.com/office/drawing/2014/main" val="2103516544"/>
                    </a:ext>
                  </a:extLst>
                </a:gridCol>
                <a:gridCol w="4790661">
                  <a:extLst>
                    <a:ext uri="{9D8B030D-6E8A-4147-A177-3AD203B41FA5}">
                      <a16:colId xmlns:a16="http://schemas.microsoft.com/office/drawing/2014/main" val="3680535966"/>
                    </a:ext>
                  </a:extLst>
                </a:gridCol>
              </a:tblGrid>
              <a:tr h="256295">
                <a:tc>
                  <a:txBody>
                    <a:bodyPr/>
                    <a:lstStyle/>
                    <a:p>
                      <a:r>
                        <a:rPr lang="en-GB" sz="1600" b="1" dirty="0">
                          <a:solidFill>
                            <a:srgbClr val="FFFFFF"/>
                          </a:solidFill>
                          <a:effectLst/>
                        </a:rPr>
                        <a:t>#</a:t>
                      </a:r>
                      <a:endParaRPr lang="en-GB" sz="1600" dirty="0">
                        <a:solidFill>
                          <a:srgbClr val="FFFFFF"/>
                        </a:solidFill>
                        <a:effectLst/>
                      </a:endParaRP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chemeClr val="accent6">
                        <a:lumMod val="50000"/>
                      </a:schemeClr>
                    </a:solidFill>
                  </a:tcPr>
                </a:tc>
                <a:tc>
                  <a:txBody>
                    <a:bodyPr/>
                    <a:lstStyle/>
                    <a:p>
                      <a:r>
                        <a:rPr lang="en-GB" sz="1600" b="1" dirty="0">
                          <a:solidFill>
                            <a:srgbClr val="FFFFFF"/>
                          </a:solidFill>
                          <a:effectLst/>
                        </a:rPr>
                        <a:t>Property field</a:t>
                      </a:r>
                      <a:endParaRPr lang="en-GB" sz="1600" dirty="0">
                        <a:solidFill>
                          <a:srgbClr val="FFFFFF"/>
                        </a:solidFill>
                        <a:effectLst/>
                      </a:endParaRP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chemeClr val="accent6">
                        <a:lumMod val="50000"/>
                      </a:schemeClr>
                    </a:solidFill>
                  </a:tcPr>
                </a:tc>
                <a:tc>
                  <a:txBody>
                    <a:bodyPr/>
                    <a:lstStyle/>
                    <a:p>
                      <a:r>
                        <a:rPr lang="en-GB" sz="1600" b="1" dirty="0">
                          <a:solidFill>
                            <a:srgbClr val="FFFFFF"/>
                          </a:solidFill>
                          <a:effectLst/>
                        </a:rPr>
                        <a:t>SPFx Typed Object</a:t>
                      </a:r>
                      <a:endParaRPr lang="en-GB" sz="1600" dirty="0">
                        <a:effectLst/>
                      </a:endParaRP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chemeClr val="accent6">
                        <a:lumMod val="50000"/>
                      </a:schemeClr>
                    </a:solidFill>
                  </a:tcPr>
                </a:tc>
                <a:extLst>
                  <a:ext uri="{0D108BD9-81ED-4DB2-BD59-A6C34878D82A}">
                    <a16:rowId xmlns:a16="http://schemas.microsoft.com/office/drawing/2014/main" val="526856720"/>
                  </a:ext>
                </a:extLst>
              </a:tr>
              <a:tr h="256295">
                <a:tc>
                  <a:txBody>
                    <a:bodyPr/>
                    <a:lstStyle/>
                    <a:p>
                      <a:r>
                        <a:rPr lang="en-GB" sz="1600">
                          <a:effectLst/>
                        </a:rPr>
                        <a:t>1</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Label</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PropertyPaneLabel</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181747222"/>
                  </a:ext>
                </a:extLst>
              </a:tr>
              <a:tr h="256295">
                <a:tc>
                  <a:txBody>
                    <a:bodyPr/>
                    <a:lstStyle/>
                    <a:p>
                      <a:r>
                        <a:rPr lang="en-GB" sz="1600">
                          <a:effectLst/>
                        </a:rPr>
                        <a:t>2</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Textbox</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PropertyPaneTextField</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099197169"/>
                  </a:ext>
                </a:extLst>
              </a:tr>
              <a:tr h="256295">
                <a:tc>
                  <a:txBody>
                    <a:bodyPr/>
                    <a:lstStyle/>
                    <a:p>
                      <a:r>
                        <a:rPr lang="en-GB" sz="1600">
                          <a:effectLst/>
                        </a:rPr>
                        <a:t>3</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Multiple lines of text</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PropertyPaneTextField</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695662953"/>
                  </a:ext>
                </a:extLst>
              </a:tr>
              <a:tr h="256295">
                <a:tc>
                  <a:txBody>
                    <a:bodyPr/>
                    <a:lstStyle/>
                    <a:p>
                      <a:r>
                        <a:rPr lang="en-GB" sz="1600">
                          <a:effectLst/>
                        </a:rPr>
                        <a:t>4</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dirty="0">
                          <a:effectLst/>
                        </a:rPr>
                        <a:t>Link</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PropertyPaneLink</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920348007"/>
                  </a:ext>
                </a:extLst>
              </a:tr>
              <a:tr h="256295">
                <a:tc>
                  <a:txBody>
                    <a:bodyPr/>
                    <a:lstStyle/>
                    <a:p>
                      <a:r>
                        <a:rPr lang="en-GB" sz="1600">
                          <a:effectLst/>
                        </a:rPr>
                        <a:t>5</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Dropdown</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PropertyPaneDropdown</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25931438"/>
                  </a:ext>
                </a:extLst>
              </a:tr>
              <a:tr h="256295">
                <a:tc>
                  <a:txBody>
                    <a:bodyPr/>
                    <a:lstStyle/>
                    <a:p>
                      <a:r>
                        <a:rPr lang="en-GB" sz="1600">
                          <a:effectLst/>
                        </a:rPr>
                        <a:t>6</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Checkbox</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PropertyPaneCheckbox</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2134845280"/>
                  </a:ext>
                </a:extLst>
              </a:tr>
              <a:tr h="256295">
                <a:tc>
                  <a:txBody>
                    <a:bodyPr/>
                    <a:lstStyle/>
                    <a:p>
                      <a:r>
                        <a:rPr lang="en-GB" sz="1600">
                          <a:effectLst/>
                        </a:rPr>
                        <a:t>7</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Choice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PropertyPaneChoiceGroup</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941319861"/>
                  </a:ext>
                </a:extLst>
              </a:tr>
              <a:tr h="256295">
                <a:tc>
                  <a:txBody>
                    <a:bodyPr/>
                    <a:lstStyle/>
                    <a:p>
                      <a:r>
                        <a:rPr lang="en-GB" sz="1600">
                          <a:effectLst/>
                        </a:rPr>
                        <a:t>8</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Toggle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PropertyPaneToggle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560979697"/>
                  </a:ext>
                </a:extLst>
              </a:tr>
              <a:tr h="256295">
                <a:tc>
                  <a:txBody>
                    <a:bodyPr/>
                    <a:lstStyle/>
                    <a:p>
                      <a:r>
                        <a:rPr lang="en-GB" sz="1600">
                          <a:effectLst/>
                        </a:rPr>
                        <a:t>9</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Slider</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PropertyPaneSlider</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281460199"/>
                  </a:ext>
                </a:extLst>
              </a:tr>
              <a:tr h="256295">
                <a:tc>
                  <a:txBody>
                    <a:bodyPr/>
                    <a:lstStyle/>
                    <a:p>
                      <a:r>
                        <a:rPr lang="en-GB" sz="1600">
                          <a:effectLst/>
                        </a:rPr>
                        <a:t>10</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Button</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PropertyPaneButton</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1711664529"/>
                  </a:ext>
                </a:extLst>
              </a:tr>
              <a:tr h="256295">
                <a:tc>
                  <a:txBody>
                    <a:bodyPr/>
                    <a:lstStyle/>
                    <a:p>
                      <a:r>
                        <a:rPr lang="en-GB" sz="1600">
                          <a:effectLst/>
                        </a:rPr>
                        <a:t>11</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Horizontal Rule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PropertyPaneHorizontalRule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91049298"/>
                  </a:ext>
                </a:extLst>
              </a:tr>
              <a:tr h="449595">
                <a:tc>
                  <a:txBody>
                    <a:bodyPr/>
                    <a:lstStyle/>
                    <a:p>
                      <a:r>
                        <a:rPr lang="en-GB" sz="1600">
                          <a:effectLst/>
                        </a:rPr>
                        <a:t>12</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GB" sz="1600">
                          <a:effectLst/>
                        </a:rPr>
                        <a:t>Custom</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tc>
                  <a:txBody>
                    <a:bodyPr/>
                    <a:lstStyle/>
                    <a:p>
                      <a:r>
                        <a:rPr lang="en-US" sz="1600" dirty="0">
                          <a:effectLst/>
                        </a:rPr>
                        <a:t>Our own implementation using combination of above</a:t>
                      </a:r>
                    </a:p>
                  </a:txBody>
                  <a:tcPr marL="79466" marR="79466" marT="39733" marB="39733" anchor="ctr">
                    <a:lnL w="7620" cap="flat" cmpd="sng" algn="ctr">
                      <a:solidFill>
                        <a:srgbClr val="ABABAB"/>
                      </a:solidFill>
                      <a:prstDash val="dash"/>
                      <a:round/>
                      <a:headEnd type="none" w="med" len="med"/>
                      <a:tailEnd type="none" w="med" len="med"/>
                    </a:lnL>
                    <a:lnR w="7620" cap="flat" cmpd="sng" algn="ctr">
                      <a:solidFill>
                        <a:srgbClr val="ABABAB"/>
                      </a:solidFill>
                      <a:prstDash val="dash"/>
                      <a:round/>
                      <a:headEnd type="none" w="med" len="med"/>
                      <a:tailEnd type="none" w="med" len="med"/>
                    </a:lnR>
                    <a:lnT w="7620" cap="flat" cmpd="sng" algn="ctr">
                      <a:solidFill>
                        <a:srgbClr val="ABABAB"/>
                      </a:solidFill>
                      <a:prstDash val="dash"/>
                      <a:round/>
                      <a:headEnd type="none" w="med" len="med"/>
                      <a:tailEnd type="none" w="med" len="med"/>
                    </a:lnT>
                    <a:lnB w="7620" cap="flat" cmpd="sng" algn="ctr">
                      <a:solidFill>
                        <a:srgbClr val="ABABAB"/>
                      </a:solidFill>
                      <a:prstDash val="dash"/>
                      <a:round/>
                      <a:headEnd type="none" w="med" len="med"/>
                      <a:tailEnd type="none" w="med" len="med"/>
                    </a:lnB>
                    <a:solidFill>
                      <a:srgbClr val="FFFFFF"/>
                    </a:solidFill>
                  </a:tcPr>
                </a:tc>
                <a:extLst>
                  <a:ext uri="{0D108BD9-81ED-4DB2-BD59-A6C34878D82A}">
                    <a16:rowId xmlns:a16="http://schemas.microsoft.com/office/drawing/2014/main" val="3688019984"/>
                  </a:ext>
                </a:extLst>
              </a:tr>
            </a:tbl>
          </a:graphicData>
        </a:graphic>
      </p:graphicFrame>
      <p:sp>
        <p:nvSpPr>
          <p:cNvPr id="6" name="Rectangle 5">
            <a:extLst>
              <a:ext uri="{FF2B5EF4-FFF2-40B4-BE49-F238E27FC236}">
                <a16:creationId xmlns:a16="http://schemas.microsoft.com/office/drawing/2014/main" id="{CEC35E91-44F4-4338-8070-9C9818AF9915}"/>
              </a:ext>
            </a:extLst>
          </p:cNvPr>
          <p:cNvSpPr/>
          <p:nvPr/>
        </p:nvSpPr>
        <p:spPr>
          <a:xfrm>
            <a:off x="431237" y="986975"/>
            <a:ext cx="5303641" cy="400110"/>
          </a:xfrm>
          <a:prstGeom prst="rect">
            <a:avLst/>
          </a:prstGeom>
        </p:spPr>
        <p:txBody>
          <a:bodyPr wrap="square">
            <a:spAutoFit/>
          </a:bodyPr>
          <a:lstStyle/>
          <a:p>
            <a:r>
              <a:rPr lang="en-GB" sz="2000" b="1" dirty="0"/>
              <a:t>Supported Property Fields and Objects</a:t>
            </a:r>
          </a:p>
        </p:txBody>
      </p:sp>
      <p:sp>
        <p:nvSpPr>
          <p:cNvPr id="3" name="Rectangle 2">
            <a:extLst>
              <a:ext uri="{FF2B5EF4-FFF2-40B4-BE49-F238E27FC236}">
                <a16:creationId xmlns:a16="http://schemas.microsoft.com/office/drawing/2014/main" id="{2461BA83-7043-4C2B-925A-D9618B5E3C92}"/>
              </a:ext>
            </a:extLst>
          </p:cNvPr>
          <p:cNvSpPr/>
          <p:nvPr/>
        </p:nvSpPr>
        <p:spPr>
          <a:xfrm>
            <a:off x="510750" y="5959833"/>
            <a:ext cx="3400924" cy="461665"/>
          </a:xfrm>
          <a:prstGeom prst="rect">
            <a:avLst/>
          </a:prstGeom>
        </p:spPr>
        <p:txBody>
          <a:bodyPr wrap="square">
            <a:spAutoFit/>
          </a:bodyPr>
          <a:lstStyle/>
          <a:p>
            <a:pPr marL="285750" indent="-285750">
              <a:buFont typeface="Wingdings" panose="05000000000000000000" pitchFamily="2" charset="2"/>
              <a:buChar char="ü"/>
            </a:pPr>
            <a:r>
              <a:rPr lang="en-US" sz="2400" dirty="0"/>
              <a:t>Preconfigured Entries</a:t>
            </a:r>
            <a:endParaRPr lang="en-GB" sz="2400" dirty="0"/>
          </a:p>
        </p:txBody>
      </p:sp>
    </p:spTree>
    <p:extLst>
      <p:ext uri="{BB962C8B-B14F-4D97-AF65-F5344CB8AC3E}">
        <p14:creationId xmlns:p14="http://schemas.microsoft.com/office/powerpoint/2010/main" val="26406955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Adding &amp; Using Properties</a:t>
            </a:r>
            <a:endParaRPr lang="en-US" sz="4000" b="1" dirty="0"/>
          </a:p>
        </p:txBody>
      </p:sp>
      <p:sp>
        <p:nvSpPr>
          <p:cNvPr id="7" name="Rectangle 6">
            <a:extLst>
              <a:ext uri="{FF2B5EF4-FFF2-40B4-BE49-F238E27FC236}">
                <a16:creationId xmlns:a16="http://schemas.microsoft.com/office/drawing/2014/main" id="{9F51CAD8-9E10-4219-A9B0-49919A490350}"/>
              </a:ext>
            </a:extLst>
          </p:cNvPr>
          <p:cNvSpPr/>
          <p:nvPr/>
        </p:nvSpPr>
        <p:spPr>
          <a:xfrm>
            <a:off x="431236" y="1465215"/>
            <a:ext cx="7758607" cy="5078313"/>
          </a:xfrm>
          <a:prstGeom prst="rect">
            <a:avLst/>
          </a:prstGeom>
        </p:spPr>
        <p:txBody>
          <a:bodyPr wrap="square">
            <a:spAutoFit/>
          </a:bodyPr>
          <a:lstStyle/>
          <a:p>
            <a:pPr marL="457200" indent="-457200" algn="just">
              <a:buFont typeface="Wingdings" panose="05000000000000000000" pitchFamily="2" charset="2"/>
              <a:buChar char="ü"/>
            </a:pPr>
            <a:r>
              <a:rPr lang="en-US" dirty="0"/>
              <a:t>The field types are available as modules in </a:t>
            </a:r>
            <a:r>
              <a:rPr lang="en-US" b="1" dirty="0"/>
              <a:t>@</a:t>
            </a:r>
            <a:r>
              <a:rPr lang="en-US" b="1" dirty="0" err="1"/>
              <a:t>microsoft</a:t>
            </a:r>
            <a:r>
              <a:rPr lang="en-US" b="1" dirty="0"/>
              <a:t>/</a:t>
            </a:r>
            <a:r>
              <a:rPr lang="en-US" b="1" dirty="0" err="1"/>
              <a:t>sp</a:t>
            </a:r>
            <a:r>
              <a:rPr lang="en-US" b="1" dirty="0"/>
              <a:t>-property-pane. </a:t>
            </a:r>
            <a:r>
              <a:rPr lang="en-US" dirty="0"/>
              <a:t>You need to import the objects into a module before you can use them in your web parts.</a:t>
            </a:r>
          </a:p>
          <a:p>
            <a:pPr algn="just"/>
            <a:endParaRPr lang="en-US" dirty="0"/>
          </a:p>
          <a:p>
            <a:pPr marL="457200" indent="-457200" algn="just">
              <a:buFont typeface="Wingdings" panose="05000000000000000000" pitchFamily="2" charset="2"/>
              <a:buChar char="ü"/>
            </a:pPr>
            <a:r>
              <a:rPr lang="en-US" b="1" u="sng" dirty="0"/>
              <a:t>Note</a:t>
            </a:r>
            <a:r>
              <a:rPr lang="en-US" dirty="0"/>
              <a:t>: The property pane objects were split out into their own module, </a:t>
            </a:r>
            <a:r>
              <a:rPr lang="en-US" b="1" dirty="0"/>
              <a:t>@</a:t>
            </a:r>
            <a:r>
              <a:rPr lang="en-US" b="1" dirty="0" err="1"/>
              <a:t>microsoft</a:t>
            </a:r>
            <a:r>
              <a:rPr lang="en-US" b="1" dirty="0"/>
              <a:t>/</a:t>
            </a:r>
            <a:r>
              <a:rPr lang="en-US" b="1" dirty="0" err="1"/>
              <a:t>sp</a:t>
            </a:r>
            <a:r>
              <a:rPr lang="en-US" b="1" dirty="0"/>
              <a:t>-property-pane</a:t>
            </a:r>
            <a:r>
              <a:rPr lang="en-US" dirty="0"/>
              <a:t>, in the SharePoint Framework v1.9 release. Prior to this, they were included in the </a:t>
            </a:r>
            <a:r>
              <a:rPr lang="en-US" b="1" dirty="0"/>
              <a:t>@</a:t>
            </a:r>
            <a:r>
              <a:rPr lang="en-US" b="1" dirty="0" err="1"/>
              <a:t>microsoft</a:t>
            </a:r>
            <a:r>
              <a:rPr lang="en-US" b="1" dirty="0"/>
              <a:t>/</a:t>
            </a:r>
            <a:r>
              <a:rPr lang="en-US" b="1" dirty="0" err="1"/>
              <a:t>sp</a:t>
            </a:r>
            <a:r>
              <a:rPr lang="en-US" b="1" dirty="0"/>
              <a:t>-webpart-base </a:t>
            </a:r>
            <a:r>
              <a:rPr lang="en-US" dirty="0"/>
              <a:t>module</a:t>
            </a:r>
            <a:r>
              <a:rPr lang="en-US" b="1" dirty="0"/>
              <a:t>.</a:t>
            </a:r>
          </a:p>
          <a:p>
            <a:pPr marL="457200" indent="-457200" algn="just">
              <a:buFont typeface="Wingdings" panose="05000000000000000000" pitchFamily="2" charset="2"/>
              <a:buChar char="ü"/>
            </a:pPr>
            <a:endParaRPr lang="en-US" b="1" dirty="0"/>
          </a:p>
          <a:p>
            <a:pPr marL="457200" indent="-457200" algn="just">
              <a:buFont typeface="Wingdings" panose="05000000000000000000" pitchFamily="2" charset="2"/>
              <a:buChar char="ü"/>
            </a:pPr>
            <a:r>
              <a:rPr lang="en-US" dirty="0"/>
              <a:t>Every field type method is defined as follows, taking </a:t>
            </a:r>
            <a:r>
              <a:rPr lang="en-US" b="1" dirty="0" err="1"/>
              <a:t>PropertyPaneTextField</a:t>
            </a:r>
            <a:r>
              <a:rPr lang="en-US" dirty="0"/>
              <a:t> as an example </a:t>
            </a:r>
            <a:r>
              <a:rPr lang="en-US" dirty="0">
                <a:sym typeface="Wingdings" panose="05000000000000000000" pitchFamily="2" charset="2"/>
              </a:rPr>
              <a:t></a:t>
            </a:r>
            <a:endParaRPr lang="en-US" dirty="0"/>
          </a:p>
          <a:p>
            <a:pPr algn="just"/>
            <a:endParaRPr lang="en-US" dirty="0"/>
          </a:p>
          <a:p>
            <a:pPr marL="457200" indent="-457200" algn="just">
              <a:buFont typeface="Wingdings" panose="05000000000000000000" pitchFamily="2" charset="2"/>
              <a:buChar char="ü"/>
            </a:pPr>
            <a:r>
              <a:rPr lang="en-US" dirty="0"/>
              <a:t>The </a:t>
            </a:r>
            <a:r>
              <a:rPr lang="en-US" dirty="0" err="1"/>
              <a:t>targetProperty</a:t>
            </a:r>
            <a:r>
              <a:rPr lang="en-US" dirty="0"/>
              <a:t> defines the associated public property on the web part for that field type and is also defined in the props interface in your web part.</a:t>
            </a:r>
          </a:p>
          <a:p>
            <a:pPr marL="457200" indent="-457200" algn="just">
              <a:buFont typeface="Wingdings" panose="05000000000000000000" pitchFamily="2" charset="2"/>
              <a:buChar char="ü"/>
            </a:pPr>
            <a:endParaRPr lang="en-US" dirty="0"/>
          </a:p>
          <a:p>
            <a:pPr marL="457200" indent="-457200" algn="just">
              <a:buFont typeface="Wingdings" panose="05000000000000000000" pitchFamily="2" charset="2"/>
              <a:buChar char="ü"/>
            </a:pPr>
            <a:r>
              <a:rPr lang="en-US" dirty="0"/>
              <a:t>To assign types to these properties, define an interface in your web part class that includes one or more target properties.</a:t>
            </a:r>
          </a:p>
          <a:p>
            <a:pPr algn="just"/>
            <a:endParaRPr lang="en-US" dirty="0"/>
          </a:p>
        </p:txBody>
      </p:sp>
      <p:pic>
        <p:nvPicPr>
          <p:cNvPr id="3" name="Picture 2">
            <a:extLst>
              <a:ext uri="{FF2B5EF4-FFF2-40B4-BE49-F238E27FC236}">
                <a16:creationId xmlns:a16="http://schemas.microsoft.com/office/drawing/2014/main" id="{0B6662E9-715F-4540-918D-B6647B579964}"/>
              </a:ext>
            </a:extLst>
          </p:cNvPr>
          <p:cNvPicPr>
            <a:picLocks noChangeAspect="1"/>
          </p:cNvPicPr>
          <p:nvPr/>
        </p:nvPicPr>
        <p:blipFill>
          <a:blip r:embed="rId2"/>
          <a:stretch>
            <a:fillRect/>
          </a:stretch>
        </p:blipFill>
        <p:spPr>
          <a:xfrm>
            <a:off x="8385737" y="160691"/>
            <a:ext cx="3657600" cy="2190750"/>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1E0C2697-6977-4B28-A2C4-EA4EC86DE91E}"/>
              </a:ext>
            </a:extLst>
          </p:cNvPr>
          <p:cNvPicPr>
            <a:picLocks noChangeAspect="1"/>
          </p:cNvPicPr>
          <p:nvPr/>
        </p:nvPicPr>
        <p:blipFill>
          <a:blip r:embed="rId3"/>
          <a:stretch>
            <a:fillRect/>
          </a:stretch>
        </p:blipFill>
        <p:spPr>
          <a:xfrm>
            <a:off x="8385737" y="5160256"/>
            <a:ext cx="3695700" cy="723900"/>
          </a:xfrm>
          <a:prstGeom prst="rect">
            <a:avLst/>
          </a:prstGeom>
          <a:effectLst>
            <a:outerShdw blurRad="50800" dist="38100" dir="2700000" algn="tl" rotWithShape="0">
              <a:prstClr val="black">
                <a:alpha val="40000"/>
              </a:prstClr>
            </a:outerShdw>
          </a:effectLst>
        </p:spPr>
      </p:pic>
      <p:sp>
        <p:nvSpPr>
          <p:cNvPr id="9" name="Rectangle 8">
            <a:extLst>
              <a:ext uri="{FF2B5EF4-FFF2-40B4-BE49-F238E27FC236}">
                <a16:creationId xmlns:a16="http://schemas.microsoft.com/office/drawing/2014/main" id="{BCC4472E-1133-41DF-8500-1D933CAB2F0E}"/>
              </a:ext>
            </a:extLst>
          </p:cNvPr>
          <p:cNvSpPr/>
          <p:nvPr/>
        </p:nvSpPr>
        <p:spPr>
          <a:xfrm>
            <a:off x="990168" y="6213477"/>
            <a:ext cx="10096932" cy="307777"/>
          </a:xfrm>
          <a:prstGeom prst="rect">
            <a:avLst/>
          </a:prstGeom>
          <a:ln>
            <a:solidFill>
              <a:srgbClr val="0070C0"/>
            </a:solidFill>
          </a:ln>
          <a:effectLst/>
        </p:spPr>
        <p:txBody>
          <a:bodyPr wrap="square">
            <a:spAutoFit/>
          </a:bodyPr>
          <a:lstStyle/>
          <a:p>
            <a:r>
              <a:rPr lang="en-GB" sz="1400" dirty="0">
                <a:solidFill>
                  <a:srgbClr val="CE9178"/>
                </a:solidFill>
                <a:highlight>
                  <a:srgbClr val="FFFF00"/>
                </a:highlight>
                <a:latin typeface="Consolas" panose="020B0609020204030204" pitchFamily="49" charset="0"/>
              </a:rPr>
              <a:t>&lt;p class="</a:t>
            </a:r>
            <a:r>
              <a:rPr lang="en-GB" sz="1400" dirty="0">
                <a:solidFill>
                  <a:srgbClr val="569CD6"/>
                </a:solidFill>
                <a:highlight>
                  <a:srgbClr val="FFFF00"/>
                </a:highlight>
                <a:latin typeface="Consolas" panose="020B0609020204030204" pitchFamily="49" charset="0"/>
              </a:rPr>
              <a:t>${</a:t>
            </a:r>
            <a:r>
              <a:rPr lang="en-GB" sz="1400" dirty="0">
                <a:solidFill>
                  <a:srgbClr val="D4D4D4"/>
                </a:solidFill>
                <a:highlight>
                  <a:srgbClr val="FFFF00"/>
                </a:highlight>
                <a:latin typeface="Consolas" panose="020B0609020204030204" pitchFamily="49" charset="0"/>
              </a:rPr>
              <a:t> </a:t>
            </a:r>
            <a:r>
              <a:rPr lang="en-GB" sz="1400" dirty="0" err="1">
                <a:solidFill>
                  <a:srgbClr val="51B6C4"/>
                </a:solidFill>
                <a:highlight>
                  <a:srgbClr val="FFFF00"/>
                </a:highlight>
                <a:latin typeface="Consolas" panose="020B0609020204030204" pitchFamily="49" charset="0"/>
              </a:rPr>
              <a:t>styles</a:t>
            </a:r>
            <a:r>
              <a:rPr lang="en-GB" sz="1400" dirty="0" err="1">
                <a:solidFill>
                  <a:srgbClr val="D4D4D4"/>
                </a:solidFill>
                <a:highlight>
                  <a:srgbClr val="FFFF00"/>
                </a:highlight>
                <a:latin typeface="Consolas" panose="020B0609020204030204" pitchFamily="49" charset="0"/>
              </a:rPr>
              <a:t>.</a:t>
            </a:r>
            <a:r>
              <a:rPr lang="en-GB" sz="1400" dirty="0" err="1">
                <a:solidFill>
                  <a:srgbClr val="9CDCFE"/>
                </a:solidFill>
                <a:highlight>
                  <a:srgbClr val="FFFF00"/>
                </a:highlight>
                <a:latin typeface="Consolas" panose="020B0609020204030204" pitchFamily="49" charset="0"/>
              </a:rPr>
              <a:t>description</a:t>
            </a:r>
            <a:r>
              <a:rPr lang="en-GB" sz="1400" dirty="0">
                <a:solidFill>
                  <a:srgbClr val="D4D4D4"/>
                </a:solidFill>
                <a:highlight>
                  <a:srgbClr val="FFFF00"/>
                </a:highlight>
                <a:latin typeface="Consolas" panose="020B0609020204030204" pitchFamily="49" charset="0"/>
              </a:rPr>
              <a:t> </a:t>
            </a:r>
            <a:r>
              <a:rPr lang="en-GB" sz="1400" dirty="0">
                <a:solidFill>
                  <a:srgbClr val="569CD6"/>
                </a:solidFill>
                <a:highlight>
                  <a:srgbClr val="FFFF00"/>
                </a:highlight>
                <a:latin typeface="Consolas" panose="020B0609020204030204" pitchFamily="49" charset="0"/>
              </a:rPr>
              <a:t>}</a:t>
            </a:r>
            <a:r>
              <a:rPr lang="en-GB" sz="1400" dirty="0">
                <a:solidFill>
                  <a:srgbClr val="CE9178"/>
                </a:solidFill>
                <a:highlight>
                  <a:srgbClr val="FFFF00"/>
                </a:highlight>
                <a:latin typeface="Consolas" panose="020B0609020204030204" pitchFamily="49" charset="0"/>
              </a:rPr>
              <a:t>"&gt;</a:t>
            </a:r>
            <a:r>
              <a:rPr lang="en-GB" sz="1400" dirty="0">
                <a:solidFill>
                  <a:srgbClr val="569CD6"/>
                </a:solidFill>
                <a:highlight>
                  <a:srgbClr val="FFFF00"/>
                </a:highlight>
                <a:latin typeface="Consolas" panose="020B0609020204030204" pitchFamily="49" charset="0"/>
              </a:rPr>
              <a:t>${</a:t>
            </a:r>
            <a:r>
              <a:rPr lang="en-GB" sz="1400" dirty="0">
                <a:solidFill>
                  <a:srgbClr val="DCDCAA"/>
                </a:solidFill>
                <a:highlight>
                  <a:srgbClr val="FFFF00"/>
                </a:highlight>
                <a:latin typeface="Consolas" panose="020B0609020204030204" pitchFamily="49" charset="0"/>
              </a:rPr>
              <a:t>escape</a:t>
            </a:r>
            <a:r>
              <a:rPr lang="en-GB" sz="1400" dirty="0">
                <a:solidFill>
                  <a:srgbClr val="D4D4D4"/>
                </a:solidFill>
                <a:highlight>
                  <a:srgbClr val="FFFF00"/>
                </a:highlight>
                <a:latin typeface="Consolas" panose="020B0609020204030204" pitchFamily="49" charset="0"/>
              </a:rPr>
              <a:t>(</a:t>
            </a:r>
            <a:r>
              <a:rPr lang="en-GB" sz="1400" dirty="0" err="1">
                <a:solidFill>
                  <a:srgbClr val="569CD6"/>
                </a:solidFill>
                <a:highlight>
                  <a:srgbClr val="FFFF00"/>
                </a:highlight>
                <a:latin typeface="Consolas" panose="020B0609020204030204" pitchFamily="49" charset="0"/>
              </a:rPr>
              <a:t>this</a:t>
            </a:r>
            <a:r>
              <a:rPr lang="en-GB" sz="1400" dirty="0" err="1">
                <a:solidFill>
                  <a:srgbClr val="D4D4D4"/>
                </a:solidFill>
                <a:highlight>
                  <a:srgbClr val="FFFF00"/>
                </a:highlight>
                <a:latin typeface="Consolas" panose="020B0609020204030204" pitchFamily="49" charset="0"/>
              </a:rPr>
              <a:t>.</a:t>
            </a:r>
            <a:r>
              <a:rPr lang="en-GB" sz="1400" dirty="0" err="1">
                <a:solidFill>
                  <a:srgbClr val="51B6C4"/>
                </a:solidFill>
                <a:highlight>
                  <a:srgbClr val="FFFF00"/>
                </a:highlight>
                <a:latin typeface="Consolas" panose="020B0609020204030204" pitchFamily="49" charset="0"/>
              </a:rPr>
              <a:t>properties</a:t>
            </a:r>
            <a:r>
              <a:rPr lang="en-GB" sz="1400" dirty="0" err="1">
                <a:solidFill>
                  <a:srgbClr val="D4D4D4"/>
                </a:solidFill>
                <a:highlight>
                  <a:srgbClr val="FFFF00"/>
                </a:highlight>
                <a:latin typeface="Consolas" panose="020B0609020204030204" pitchFamily="49" charset="0"/>
              </a:rPr>
              <a:t>.</a:t>
            </a:r>
            <a:r>
              <a:rPr lang="en-GB" sz="1400" dirty="0" err="1">
                <a:solidFill>
                  <a:srgbClr val="9CDCFE"/>
                </a:solidFill>
                <a:highlight>
                  <a:srgbClr val="FFFF00"/>
                </a:highlight>
                <a:latin typeface="Consolas" panose="020B0609020204030204" pitchFamily="49" charset="0"/>
              </a:rPr>
              <a:t>description</a:t>
            </a:r>
            <a:r>
              <a:rPr lang="en-GB" sz="1400" dirty="0">
                <a:solidFill>
                  <a:srgbClr val="D4D4D4"/>
                </a:solidFill>
                <a:highlight>
                  <a:srgbClr val="FFFF00"/>
                </a:highlight>
                <a:latin typeface="Consolas" panose="020B0609020204030204" pitchFamily="49" charset="0"/>
              </a:rPr>
              <a:t>)</a:t>
            </a:r>
            <a:r>
              <a:rPr lang="en-GB" sz="1400" dirty="0">
                <a:solidFill>
                  <a:srgbClr val="569CD6"/>
                </a:solidFill>
                <a:highlight>
                  <a:srgbClr val="FFFF00"/>
                </a:highlight>
                <a:latin typeface="Consolas" panose="020B0609020204030204" pitchFamily="49" charset="0"/>
              </a:rPr>
              <a:t>}</a:t>
            </a:r>
            <a:r>
              <a:rPr lang="en-GB" sz="1400" dirty="0">
                <a:solidFill>
                  <a:srgbClr val="CE9178"/>
                </a:solidFill>
                <a:highlight>
                  <a:srgbClr val="FFFF00"/>
                </a:highlight>
                <a:latin typeface="Consolas" panose="020B0609020204030204" pitchFamily="49" charset="0"/>
              </a:rPr>
              <a:t>&lt;/p&gt;</a:t>
            </a:r>
            <a:endParaRPr lang="en-GB" sz="1400" b="0" dirty="0">
              <a:solidFill>
                <a:srgbClr val="D4D4D4"/>
              </a:solidFill>
              <a:effectLst/>
              <a:highlight>
                <a:srgbClr val="FFFF00"/>
              </a:highlight>
              <a:latin typeface="Consolas" panose="020B0609020204030204" pitchFamily="49" charset="0"/>
            </a:endParaRPr>
          </a:p>
        </p:txBody>
      </p:sp>
      <p:pic>
        <p:nvPicPr>
          <p:cNvPr id="10" name="Picture 9">
            <a:extLst>
              <a:ext uri="{FF2B5EF4-FFF2-40B4-BE49-F238E27FC236}">
                <a16:creationId xmlns:a16="http://schemas.microsoft.com/office/drawing/2014/main" id="{AEE891D9-885F-44C6-8396-CC20EA8531BA}"/>
              </a:ext>
            </a:extLst>
          </p:cNvPr>
          <p:cNvPicPr>
            <a:picLocks noChangeAspect="1"/>
          </p:cNvPicPr>
          <p:nvPr/>
        </p:nvPicPr>
        <p:blipFill>
          <a:blip r:embed="rId4"/>
          <a:stretch>
            <a:fillRect/>
          </a:stretch>
        </p:blipFill>
        <p:spPr>
          <a:xfrm>
            <a:off x="8385737" y="2656211"/>
            <a:ext cx="3695700" cy="2342026"/>
          </a:xfrm>
          <a:prstGeom prst="rect">
            <a:avLst/>
          </a:prstGeom>
        </p:spPr>
      </p:pic>
    </p:spTree>
    <p:extLst>
      <p:ext uri="{BB962C8B-B14F-4D97-AF65-F5344CB8AC3E}">
        <p14:creationId xmlns:p14="http://schemas.microsoft.com/office/powerpoint/2010/main" val="31885836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A0BD2-05CA-4B5C-90D0-B1D0710EB78B}"/>
              </a:ext>
            </a:extLst>
          </p:cNvPr>
          <p:cNvSpPr txBox="1">
            <a:spLocks/>
          </p:cNvSpPr>
          <p:nvPr/>
        </p:nvSpPr>
        <p:spPr>
          <a:xfrm>
            <a:off x="431237" y="188042"/>
            <a:ext cx="11574000" cy="553998"/>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mj-lt"/>
                <a:ea typeface="+mj-ea"/>
                <a:cs typeface="+mj-cs"/>
              </a:defRPr>
            </a:lvl1pPr>
          </a:lstStyle>
          <a:p>
            <a:r>
              <a:rPr lang="en-US" sz="4000" dirty="0"/>
              <a:t>Types of property panes</a:t>
            </a:r>
          </a:p>
        </p:txBody>
      </p:sp>
      <p:sp>
        <p:nvSpPr>
          <p:cNvPr id="3" name="Rectangle 2">
            <a:extLst>
              <a:ext uri="{FF2B5EF4-FFF2-40B4-BE49-F238E27FC236}">
                <a16:creationId xmlns:a16="http://schemas.microsoft.com/office/drawing/2014/main" id="{1BFD9D49-5099-43DA-9F92-DA22F8FCF739}"/>
              </a:ext>
            </a:extLst>
          </p:cNvPr>
          <p:cNvSpPr/>
          <p:nvPr/>
        </p:nvSpPr>
        <p:spPr>
          <a:xfrm>
            <a:off x="596349" y="998076"/>
            <a:ext cx="10575234" cy="5416868"/>
          </a:xfrm>
          <a:prstGeom prst="rect">
            <a:avLst/>
          </a:prstGeom>
        </p:spPr>
        <p:txBody>
          <a:bodyPr wrap="square">
            <a:spAutoFit/>
          </a:bodyPr>
          <a:lstStyle/>
          <a:p>
            <a:pPr fontAlgn="base"/>
            <a:r>
              <a:rPr lang="en-GB" sz="1400" b="1" dirty="0"/>
              <a:t>Single pane</a:t>
            </a:r>
          </a:p>
          <a:p>
            <a:pPr fontAlgn="base"/>
            <a:r>
              <a:rPr lang="en-US" sz="1400" dirty="0"/>
              <a:t>Used for simple web parts with a few properties to configure. As the name implies, there is only one single pane without any grouping.</a:t>
            </a:r>
          </a:p>
          <a:p>
            <a:pPr fontAlgn="base"/>
            <a:endParaRPr lang="en-US" sz="1400" b="1" dirty="0"/>
          </a:p>
          <a:p>
            <a:pPr fontAlgn="base"/>
            <a:r>
              <a:rPr lang="en-US" sz="1400" b="1" dirty="0"/>
              <a:t>Accordion pane</a:t>
            </a:r>
          </a:p>
          <a:p>
            <a:pPr fontAlgn="base"/>
            <a:r>
              <a:rPr lang="en-US" sz="1400" dirty="0"/>
              <a:t>Contains a group or groups of properties with many options, and where the groups result in a long scrolling list of options.</a:t>
            </a:r>
          </a:p>
          <a:p>
            <a:pPr fontAlgn="base"/>
            <a:r>
              <a:rPr lang="en-US" sz="1400" dirty="0"/>
              <a:t>For example, you might have three groups named Properties, Appearance, and Layout, each with many options.</a:t>
            </a:r>
          </a:p>
          <a:p>
            <a:pPr fontAlgn="base"/>
            <a:endParaRPr lang="en-US" sz="1400" dirty="0"/>
          </a:p>
          <a:p>
            <a:pPr fontAlgn="base"/>
            <a:r>
              <a:rPr lang="en-US" sz="1400" dirty="0"/>
              <a:t>To make the groups appear as accordions, add a </a:t>
            </a:r>
            <a:r>
              <a:rPr lang="en-US" sz="1400" dirty="0" err="1"/>
              <a:t>displayGroupsAsAccordion</a:t>
            </a:r>
            <a:r>
              <a:rPr lang="en-US" sz="1400" dirty="0"/>
              <a:t> property and set it to true</a:t>
            </a:r>
          </a:p>
          <a:p>
            <a:pPr fontAlgn="base"/>
            <a:r>
              <a:rPr lang="en-GB" sz="1200" i="1" dirty="0" err="1">
                <a:solidFill>
                  <a:schemeClr val="accent6">
                    <a:lumMod val="75000"/>
                  </a:schemeClr>
                </a:solidFill>
              </a:rPr>
              <a:t>displayGroupsAsAccordion</a:t>
            </a:r>
            <a:r>
              <a:rPr lang="en-GB" sz="1200" i="1" dirty="0">
                <a:solidFill>
                  <a:schemeClr val="accent6">
                    <a:lumMod val="75000"/>
                  </a:schemeClr>
                </a:solidFill>
              </a:rPr>
              <a:t>: true,</a:t>
            </a:r>
          </a:p>
          <a:p>
            <a:pPr fontAlgn="base"/>
            <a:endParaRPr lang="en-GB" sz="1200" i="1" dirty="0">
              <a:solidFill>
                <a:schemeClr val="accent6">
                  <a:lumMod val="75000"/>
                </a:schemeClr>
              </a:solidFill>
            </a:endParaRPr>
          </a:p>
          <a:p>
            <a:pPr fontAlgn="base"/>
            <a:endParaRPr lang="en-GB" sz="1200" i="1" dirty="0">
              <a:solidFill>
                <a:schemeClr val="accent6">
                  <a:lumMod val="75000"/>
                </a:schemeClr>
              </a:solidFill>
            </a:endParaRPr>
          </a:p>
          <a:p>
            <a:pPr fontAlgn="base"/>
            <a:r>
              <a:rPr lang="en-US" sz="1400" dirty="0"/>
              <a:t>If you wish to make the groups initially appear as expanded or collapsed, you can specify the </a:t>
            </a:r>
            <a:r>
              <a:rPr lang="en-US" sz="1400" dirty="0" err="1"/>
              <a:t>isCollapsed</a:t>
            </a:r>
            <a:r>
              <a:rPr lang="en-US" sz="1400" dirty="0"/>
              <a:t> property at the group level and set it to true or false, as desired:</a:t>
            </a:r>
            <a:endParaRPr lang="en-GB" sz="1400" dirty="0"/>
          </a:p>
          <a:p>
            <a:pPr fontAlgn="base"/>
            <a:r>
              <a:rPr lang="en-GB" sz="1200" i="1" dirty="0" err="1">
                <a:solidFill>
                  <a:schemeClr val="accent6">
                    <a:lumMod val="75000"/>
                  </a:schemeClr>
                </a:solidFill>
              </a:rPr>
              <a:t>isCollapsed</a:t>
            </a:r>
            <a:r>
              <a:rPr lang="en-GB" sz="1200" i="1" dirty="0">
                <a:solidFill>
                  <a:schemeClr val="accent6">
                    <a:lumMod val="75000"/>
                  </a:schemeClr>
                </a:solidFill>
              </a:rPr>
              <a:t>: true,</a:t>
            </a:r>
            <a:endParaRPr lang="en-US" sz="1200" i="1" dirty="0">
              <a:solidFill>
                <a:schemeClr val="accent6">
                  <a:lumMod val="75000"/>
                </a:schemeClr>
              </a:solidFill>
            </a:endParaRPr>
          </a:p>
          <a:p>
            <a:pPr fontAlgn="base"/>
            <a:endParaRPr lang="en-GB" sz="1400" b="1" dirty="0"/>
          </a:p>
          <a:p>
            <a:pPr fontAlgn="base"/>
            <a:r>
              <a:rPr lang="en-US" sz="1400" b="1" dirty="0"/>
              <a:t>Steps pane</a:t>
            </a:r>
          </a:p>
          <a:p>
            <a:pPr fontAlgn="base"/>
            <a:r>
              <a:rPr lang="en-US" sz="1400" dirty="0"/>
              <a:t>Group properties in multiple steps or pages. Used when web configuration needs to follow a precise order of steps, or when choices in the first step affect the options that display in next steps.</a:t>
            </a:r>
          </a:p>
          <a:p>
            <a:pPr fontAlgn="base"/>
            <a:r>
              <a:rPr lang="en-US" sz="1400" dirty="0"/>
              <a:t>The property pane will display a </a:t>
            </a:r>
            <a:r>
              <a:rPr lang="en-US" sz="1400" b="1" dirty="0"/>
              <a:t>Back</a:t>
            </a:r>
            <a:r>
              <a:rPr lang="en-US" sz="1400" dirty="0"/>
              <a:t> and </a:t>
            </a:r>
            <a:r>
              <a:rPr lang="en-US" sz="1400" b="1" dirty="0"/>
              <a:t>Next</a:t>
            </a:r>
            <a:r>
              <a:rPr lang="en-US" sz="1400" dirty="0"/>
              <a:t> buttons at the bottom of the pane, along with an indication of how many steps there are, and which step is currently displayed.</a:t>
            </a:r>
          </a:p>
          <a:p>
            <a:pPr fontAlgn="base"/>
            <a:endParaRPr lang="en-US" sz="1400" dirty="0"/>
          </a:p>
          <a:p>
            <a:pPr fontAlgn="base"/>
            <a:r>
              <a:rPr lang="en-US" sz="1400" dirty="0"/>
              <a:t>By default, the web part will start the property pane on the first page. If you'd like to override this (for example, if you want to bring attention to a specific page to encourage a user to solve an issue), specify the </a:t>
            </a:r>
            <a:r>
              <a:rPr lang="en-US" sz="1400" dirty="0" err="1"/>
              <a:t>currentPage</a:t>
            </a:r>
            <a:endParaRPr lang="en-US" sz="1400" dirty="0"/>
          </a:p>
          <a:p>
            <a:pPr fontAlgn="base"/>
            <a:endParaRPr lang="en-US" sz="1400" dirty="0"/>
          </a:p>
          <a:p>
            <a:pPr fontAlgn="base"/>
            <a:r>
              <a:rPr lang="en-GB" sz="1200" i="1" dirty="0" err="1">
                <a:solidFill>
                  <a:schemeClr val="accent6">
                    <a:lumMod val="75000"/>
                  </a:schemeClr>
                </a:solidFill>
              </a:rPr>
              <a:t>currentPage</a:t>
            </a:r>
            <a:r>
              <a:rPr lang="en-GB" sz="1200" i="1" dirty="0">
                <a:solidFill>
                  <a:schemeClr val="accent6">
                    <a:lumMod val="75000"/>
                  </a:schemeClr>
                </a:solidFill>
              </a:rPr>
              <a:t>: 3,</a:t>
            </a:r>
          </a:p>
        </p:txBody>
      </p:sp>
    </p:spTree>
    <p:extLst>
      <p:ext uri="{BB962C8B-B14F-4D97-AF65-F5344CB8AC3E}">
        <p14:creationId xmlns:p14="http://schemas.microsoft.com/office/powerpoint/2010/main" val="3598468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D434655-22DD-4777-BFA9-07EA08F1892B}"/>
              </a:ext>
            </a:extLst>
          </p:cNvPr>
          <p:cNvCxnSpPr>
            <a:cxnSpLocks/>
          </p:cNvCxnSpPr>
          <p:nvPr/>
        </p:nvCxnSpPr>
        <p:spPr>
          <a:xfrm>
            <a:off x="705860" y="1057411"/>
            <a:ext cx="1097568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3FEF587-96A1-47E4-BFDE-55BF1E4699CB}"/>
              </a:ext>
            </a:extLst>
          </p:cNvPr>
          <p:cNvSpPr>
            <a:spLocks noGrp="1"/>
          </p:cNvSpPr>
          <p:nvPr>
            <p:ph type="title"/>
          </p:nvPr>
        </p:nvSpPr>
        <p:spPr>
          <a:xfrm>
            <a:off x="705860" y="234003"/>
            <a:ext cx="10975683" cy="762587"/>
          </a:xfrm>
        </p:spPr>
        <p:txBody>
          <a:bodyPr/>
          <a:lstStyle/>
          <a:p>
            <a:r>
              <a:rPr lang="en-US" sz="4488" dirty="0">
                <a:solidFill>
                  <a:schemeClr val="bg1">
                    <a:lumMod val="25000"/>
                  </a:schemeClr>
                </a:solidFill>
                <a:ea typeface="+mj-ea"/>
                <a:cs typeface="+mj-cs"/>
              </a:rPr>
              <a:t>SPFx Version History</a:t>
            </a:r>
            <a:endParaRPr lang="en-IN" sz="4488" dirty="0">
              <a:solidFill>
                <a:schemeClr val="bg1">
                  <a:lumMod val="25000"/>
                </a:schemeClr>
              </a:solidFill>
              <a:ea typeface="+mj-ea"/>
              <a:cs typeface="+mj-cs"/>
            </a:endParaRPr>
          </a:p>
        </p:txBody>
      </p:sp>
      <p:sp>
        <p:nvSpPr>
          <p:cNvPr id="3" name="Text Placeholder 2">
            <a:extLst>
              <a:ext uri="{FF2B5EF4-FFF2-40B4-BE49-F238E27FC236}">
                <a16:creationId xmlns:a16="http://schemas.microsoft.com/office/drawing/2014/main" id="{B9279C18-0A31-41E1-985C-3127B38F4266}"/>
              </a:ext>
            </a:extLst>
          </p:cNvPr>
          <p:cNvSpPr>
            <a:spLocks noGrp="1"/>
          </p:cNvSpPr>
          <p:nvPr>
            <p:ph type="body" sz="quarter" idx="10"/>
          </p:nvPr>
        </p:nvSpPr>
        <p:spPr>
          <a:xfrm>
            <a:off x="705858" y="1260836"/>
            <a:ext cx="10975683" cy="1628833"/>
          </a:xfrm>
        </p:spPr>
        <p:txBody>
          <a:bodyPr/>
          <a:lstStyle/>
          <a:p>
            <a:pPr marL="0" indent="0" algn="just">
              <a:lnSpc>
                <a:spcPct val="110000"/>
              </a:lnSpc>
              <a:buNone/>
            </a:pPr>
            <a:r>
              <a:rPr lang="en-US" sz="2856" dirty="0">
                <a:latin typeface="Calibri (Body)"/>
              </a:rPr>
              <a:t>SharePoint Framework is a new development model for building SharePoint customization. In the last three years, we have seen many number of releases for SharePoint Framework. </a:t>
            </a:r>
          </a:p>
        </p:txBody>
      </p:sp>
      <p:sp>
        <p:nvSpPr>
          <p:cNvPr id="4" name="TextBox 3">
            <a:extLst>
              <a:ext uri="{FF2B5EF4-FFF2-40B4-BE49-F238E27FC236}">
                <a16:creationId xmlns:a16="http://schemas.microsoft.com/office/drawing/2014/main" id="{7CF4EB93-A85D-46A9-8F1D-26BEE475BEC1}"/>
              </a:ext>
            </a:extLst>
          </p:cNvPr>
          <p:cNvSpPr txBox="1"/>
          <p:nvPr/>
        </p:nvSpPr>
        <p:spPr>
          <a:xfrm>
            <a:off x="999420" y="3072010"/>
            <a:ext cx="10682121" cy="1600908"/>
          </a:xfrm>
          <a:prstGeom prst="rect">
            <a:avLst/>
          </a:prstGeom>
          <a:noFill/>
        </p:spPr>
        <p:txBody>
          <a:bodyPr wrap="square" lIns="0" tIns="0" rIns="0" bIns="0" rtlCol="0">
            <a:spAutoFit/>
          </a:bodyPr>
          <a:lstStyle/>
          <a:p>
            <a:pPr marL="349724" indent="-349724">
              <a:buFont typeface="Wingdings" panose="05000000000000000000" pitchFamily="2" charset="2"/>
              <a:buChar char="§"/>
            </a:pPr>
            <a:r>
              <a:rPr lang="nb-NO" sz="2040" b="1" spc="-71" dirty="0">
                <a:solidFill>
                  <a:schemeClr val="accent3">
                    <a:lumMod val="50000"/>
                  </a:schemeClr>
                </a:solidFill>
                <a:latin typeface="Calibri (Body)"/>
              </a:rPr>
              <a:t>17 Feb 2017 </a:t>
            </a:r>
            <a:r>
              <a:rPr lang="nb-NO" sz="2040" spc="-71" dirty="0">
                <a:solidFill>
                  <a:schemeClr val="accent3">
                    <a:lumMod val="50000"/>
                  </a:schemeClr>
                </a:solidFill>
                <a:latin typeface="Calibri (Body)"/>
              </a:rPr>
              <a:t>- GA(1.0.0), 1.0.1, 1.0.2, 1.1.0, 1.1.1, 1.1.3, 1.2.0, 1.3.0, 1.3.1, 1.3.2, 1.3.4, 1.4.0, 1.4.1, 1.5.0, 1.5.1, 1.6.0, 1.7.0, 1.7.1, 1.8.0, 1.8.1, 1.8.2, 1.9.0, 1.9.1, 1.10.0, 1.11.0, </a:t>
            </a:r>
            <a:r>
              <a:rPr lang="nb-NO" sz="2040" b="1" spc="-71" dirty="0">
                <a:solidFill>
                  <a:schemeClr val="accent3">
                    <a:lumMod val="50000"/>
                  </a:schemeClr>
                </a:solidFill>
                <a:latin typeface="Calibri (Body)"/>
              </a:rPr>
              <a:t>1.12.0 </a:t>
            </a:r>
            <a:r>
              <a:rPr lang="nb-NO" sz="2040" spc="-71" dirty="0">
                <a:solidFill>
                  <a:schemeClr val="accent3">
                    <a:lumMod val="50000"/>
                  </a:schemeClr>
                </a:solidFill>
                <a:latin typeface="Calibri (Body)"/>
              </a:rPr>
              <a:t>(Mar 17 2021)</a:t>
            </a:r>
          </a:p>
          <a:p>
            <a:pPr marL="349724" indent="-349724">
              <a:buFont typeface="Wingdings" panose="05000000000000000000" pitchFamily="2" charset="2"/>
              <a:buChar char="§"/>
            </a:pPr>
            <a:endParaRPr lang="fr-FR" sz="2040" spc="-71" dirty="0">
              <a:solidFill>
                <a:schemeClr val="accent3">
                  <a:lumMod val="50000"/>
                </a:schemeClr>
              </a:solidFill>
              <a:latin typeface="Calibri (Body)"/>
            </a:endParaRPr>
          </a:p>
          <a:p>
            <a:pPr marL="349724" indent="-349724">
              <a:buFont typeface="Wingdings" panose="05000000000000000000" pitchFamily="2" charset="2"/>
              <a:buChar char="§"/>
            </a:pPr>
            <a:r>
              <a:rPr lang="fr-FR" sz="2040" b="1" spc="-71" dirty="0">
                <a:solidFill>
                  <a:schemeClr val="accent3">
                    <a:lumMod val="50000"/>
                  </a:schemeClr>
                </a:solidFill>
                <a:latin typeface="Calibri (Body)"/>
              </a:rPr>
              <a:t>Aug 2016 </a:t>
            </a:r>
            <a:r>
              <a:rPr lang="fr-FR" sz="2040" spc="-71" dirty="0">
                <a:solidFill>
                  <a:schemeClr val="accent3">
                    <a:lumMod val="50000"/>
                  </a:schemeClr>
                </a:solidFill>
                <a:latin typeface="Calibri (Body)"/>
              </a:rPr>
              <a:t>- Drop 1, Drop 2, Drop 3, Drop 4, Drop 5, Drop 6, RC0</a:t>
            </a:r>
          </a:p>
          <a:p>
            <a:endParaRPr lang="en-GB" sz="2040" spc="-71" dirty="0">
              <a:solidFill>
                <a:schemeClr val="accent3">
                  <a:lumMod val="50000"/>
                </a:schemeClr>
              </a:solidFill>
              <a:latin typeface="Calibri (Body)"/>
            </a:endParaRPr>
          </a:p>
        </p:txBody>
      </p:sp>
      <p:sp>
        <p:nvSpPr>
          <p:cNvPr id="6" name="Text Placeholder 2">
            <a:extLst>
              <a:ext uri="{FF2B5EF4-FFF2-40B4-BE49-F238E27FC236}">
                <a16:creationId xmlns:a16="http://schemas.microsoft.com/office/drawing/2014/main" id="{D8A7BE8B-46A8-4A07-88A0-E3F8DCA56E40}"/>
              </a:ext>
            </a:extLst>
          </p:cNvPr>
          <p:cNvSpPr txBox="1">
            <a:spLocks/>
          </p:cNvSpPr>
          <p:nvPr/>
        </p:nvSpPr>
        <p:spPr>
          <a:xfrm>
            <a:off x="705858" y="4551399"/>
            <a:ext cx="10975683" cy="1848822"/>
          </a:xfrm>
          <a:prstGeom prst="rect">
            <a:avLst/>
          </a:prstGeom>
        </p:spPr>
        <p:txBody>
          <a:bodyPr vert="horz" lIns="0" tIns="0" rIns="0" bIns="0" rtlCol="0">
            <a:noAutofit/>
          </a:bodyPr>
          <a:lstStyle>
            <a:lvl1pPr marL="284163" marR="0" indent="-284163" algn="l" defTabSz="914363" rtl="0" eaLnBrk="1" fontAlgn="auto" latinLnBrk="0" hangingPunct="1">
              <a:lnSpc>
                <a:spcPct val="90000"/>
              </a:lnSpc>
              <a:spcBef>
                <a:spcPct val="20000"/>
              </a:spcBef>
              <a:spcAft>
                <a:spcPts val="0"/>
              </a:spcAft>
              <a:buClrTx/>
              <a:buSzPct val="80000"/>
              <a:buFont typeface="Wingdings" pitchFamily="2" charset="2"/>
              <a:buChar char=""/>
              <a:tabLst/>
              <a:defRPr sz="4000" kern="1200" spc="-70" baseline="0">
                <a:gradFill>
                  <a:gsLst>
                    <a:gs pos="1250">
                      <a:schemeClr val="bg2"/>
                    </a:gs>
                    <a:gs pos="100000">
                      <a:schemeClr val="bg2"/>
                    </a:gs>
                  </a:gsLst>
                  <a:lin ang="5400000" scaled="0"/>
                </a:gradFill>
                <a:latin typeface="+mj-lt"/>
                <a:ea typeface="+mn-ea"/>
                <a:cs typeface="+mn-cs"/>
              </a:defRPr>
            </a:lvl1pPr>
            <a:lvl2pPr marL="517525"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41363" marR="0" indent="-223838"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3pPr>
            <a:lvl4pPr marL="914400" marR="0" indent="-173038"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087438" marR="0" indent="-173038"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buNone/>
            </a:pPr>
            <a:r>
              <a:rPr lang="en-US" sz="2856" spc="0" dirty="0">
                <a:solidFill>
                  <a:srgbClr val="333333"/>
                </a:solidFill>
                <a:latin typeface="Calibri (Body)"/>
              </a:rPr>
              <a:t>Always Microsoft recommend to use latest version, but in reality, it is very difficult to manage with team-based development, since we always don't  upgrade to a new version</a:t>
            </a:r>
            <a:r>
              <a:rPr lang="en-US" sz="2856" dirty="0">
                <a:solidFill>
                  <a:srgbClr val="333333"/>
                </a:solidFill>
                <a:latin typeface="Calibri (Body)"/>
              </a:rPr>
              <a:t>. </a:t>
            </a:r>
          </a:p>
        </p:txBody>
      </p:sp>
    </p:spTree>
    <p:extLst>
      <p:ext uri="{BB962C8B-B14F-4D97-AF65-F5344CB8AC3E}">
        <p14:creationId xmlns:p14="http://schemas.microsoft.com/office/powerpoint/2010/main" val="29689159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3901004" cy="369332"/>
          </a:xfrm>
          <a:prstGeom prst="rect">
            <a:avLst/>
          </a:prstGeom>
        </p:spPr>
        <p:txBody>
          <a:bodyPr wrap="none">
            <a:spAutoFit/>
          </a:bodyPr>
          <a:lstStyle/>
          <a:p>
            <a:r>
              <a:rPr lang="en-US" dirty="0"/>
              <a:t>Create a Web Part with all Properties</a:t>
            </a:r>
          </a:p>
        </p:txBody>
      </p:sp>
    </p:spTree>
    <p:extLst>
      <p:ext uri="{BB962C8B-B14F-4D97-AF65-F5344CB8AC3E}">
        <p14:creationId xmlns:p14="http://schemas.microsoft.com/office/powerpoint/2010/main" val="3867479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C4479B-B941-430E-B8EC-92EFEE71F7F6}"/>
              </a:ext>
            </a:extLst>
          </p:cNvPr>
          <p:cNvSpPr/>
          <p:nvPr/>
        </p:nvSpPr>
        <p:spPr bwMode="auto">
          <a:xfrm>
            <a:off x="0" y="1149177"/>
            <a:ext cx="12436475" cy="584534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2">
            <a:extLst>
              <a:ext uri="{FF2B5EF4-FFF2-40B4-BE49-F238E27FC236}">
                <a16:creationId xmlns:a16="http://schemas.microsoft.com/office/drawing/2014/main" id="{69E2AC4C-2CE3-4C41-8266-082C3C310C42}"/>
              </a:ext>
            </a:extLst>
          </p:cNvPr>
          <p:cNvSpPr>
            <a:spLocks noGrp="1"/>
          </p:cNvSpPr>
          <p:nvPr>
            <p:ph type="body" sz="quarter" idx="10"/>
          </p:nvPr>
        </p:nvSpPr>
        <p:spPr>
          <a:xfrm>
            <a:off x="465138" y="1149177"/>
            <a:ext cx="11533187" cy="5601533"/>
          </a:xfrm>
        </p:spPr>
        <p:txBody>
          <a:bodyPr/>
          <a:lstStyle/>
          <a:p>
            <a:pPr marL="342900" marR="0" lvl="0" indent="-342900" defTabSz="914400" eaLnBrk="1" fontAlgn="auto" latinLnBrk="0" hangingPunct="1">
              <a:lnSpc>
                <a:spcPct val="100000"/>
              </a:lnSpc>
              <a:spcBef>
                <a:spcPts val="600"/>
              </a:spcBef>
              <a:spcAft>
                <a:spcPts val="0"/>
              </a:spcAft>
              <a:buClrTx/>
              <a:buSzTx/>
              <a:buFont typeface="Arial" charset="0"/>
              <a:buNone/>
              <a:tabLst/>
              <a:defRPr/>
            </a:pPr>
            <a:r>
              <a:rPr lang="en-US" sz="1600" dirty="0">
                <a:latin typeface="+mj-lt"/>
              </a:rPr>
              <a:t>Overview of the SharePoint Framework </a:t>
            </a:r>
          </a:p>
          <a:p>
            <a:pPr marL="342900" lvl="0" indent="-342900" defTabSz="914400">
              <a:lnSpc>
                <a:spcPct val="100000"/>
              </a:lnSpc>
              <a:spcBef>
                <a:spcPts val="600"/>
              </a:spcBef>
              <a:buSzTx/>
              <a:defRPr/>
            </a:pPr>
            <a:r>
              <a:rPr lang="en-US" sz="1600" dirty="0">
                <a:latin typeface="+mj-lt"/>
                <a:hlinkClick r:id="rId2"/>
              </a:rPr>
              <a:t>https://docs.microsoft.com/sharepoint/dev/spfx/sharepoint-framework-overview</a:t>
            </a:r>
            <a:endParaRPr lang="en-US" sz="1600" dirty="0">
              <a:latin typeface="+mj-lt"/>
            </a:endParaRPr>
          </a:p>
          <a:p>
            <a:pPr marL="342900" lvl="0" indent="-342900" defTabSz="914400">
              <a:lnSpc>
                <a:spcPct val="100000"/>
              </a:lnSpc>
              <a:spcBef>
                <a:spcPts val="600"/>
              </a:spcBef>
              <a:buSzTx/>
              <a:defRPr/>
            </a:pPr>
            <a:endParaRPr lang="en-US" sz="1600" dirty="0">
              <a:latin typeface="+mj-lt"/>
            </a:endParaRPr>
          </a:p>
          <a:p>
            <a:pPr marL="342900" marR="0" lvl="0" indent="-342900" defTabSz="914400" eaLnBrk="1" fontAlgn="auto" latinLnBrk="0" hangingPunct="1">
              <a:lnSpc>
                <a:spcPct val="100000"/>
              </a:lnSpc>
              <a:spcBef>
                <a:spcPts val="600"/>
              </a:spcBef>
              <a:spcAft>
                <a:spcPts val="0"/>
              </a:spcAft>
              <a:buClrTx/>
              <a:buSzTx/>
              <a:buFont typeface="Arial" charset="0"/>
              <a:buNone/>
              <a:tabLst/>
              <a:defRPr/>
            </a:pPr>
            <a:r>
              <a:rPr lang="en-US" sz="1600" dirty="0">
                <a:latin typeface="+mj-lt"/>
              </a:rPr>
              <a:t>Overview of SharePoint Framework Extensions</a:t>
            </a:r>
          </a:p>
          <a:p>
            <a:pPr marL="342900" lvl="0" indent="-342900" defTabSz="914400">
              <a:lnSpc>
                <a:spcPct val="100000"/>
              </a:lnSpc>
              <a:spcBef>
                <a:spcPts val="600"/>
              </a:spcBef>
              <a:buSzTx/>
              <a:defRPr/>
            </a:pPr>
            <a:r>
              <a:rPr lang="en-US" sz="1600" dirty="0">
                <a:latin typeface="+mj-lt"/>
                <a:hlinkClick r:id="rId3"/>
              </a:rPr>
              <a:t>https://docs.microsoft.com/sharepoint/dev/spfx/extensions/overview-extensions</a:t>
            </a:r>
            <a:r>
              <a:rPr lang="en-US" sz="1600" dirty="0">
                <a:latin typeface="+mj-lt"/>
              </a:rPr>
              <a:t> </a:t>
            </a:r>
          </a:p>
          <a:p>
            <a:pPr marL="342900" lvl="0" indent="-342900" defTabSz="914400">
              <a:lnSpc>
                <a:spcPct val="100000"/>
              </a:lnSpc>
              <a:spcBef>
                <a:spcPts val="600"/>
              </a:spcBef>
              <a:buSzTx/>
              <a:defRPr/>
            </a:pPr>
            <a:endParaRPr lang="en-US" sz="1600" dirty="0">
              <a:latin typeface="+mj-lt"/>
            </a:endParaRPr>
          </a:p>
          <a:p>
            <a:pPr marL="342900" lvl="0" indent="-342900" defTabSz="914400">
              <a:lnSpc>
                <a:spcPct val="100000"/>
              </a:lnSpc>
              <a:spcBef>
                <a:spcPts val="600"/>
              </a:spcBef>
              <a:buSzTx/>
              <a:defRPr/>
            </a:pPr>
            <a:r>
              <a:rPr lang="en-US" sz="1600" dirty="0">
                <a:latin typeface="+mj-lt"/>
              </a:rPr>
              <a:t>Use Page Placeholders from Application Customizer</a:t>
            </a:r>
          </a:p>
          <a:p>
            <a:pPr marL="342900" lvl="0" indent="-342900" defTabSz="914400">
              <a:lnSpc>
                <a:spcPct val="100000"/>
              </a:lnSpc>
              <a:spcBef>
                <a:spcPts val="600"/>
              </a:spcBef>
              <a:buSzTx/>
              <a:defRPr/>
            </a:pPr>
            <a:r>
              <a:rPr lang="en-US" sz="1600" dirty="0">
                <a:latin typeface="+mj-lt"/>
                <a:hlinkClick r:id="rId4"/>
              </a:rPr>
              <a:t>https://docs.microsoft.com/sharepoint/dev/spfx/extensions/get-started/using-page-placeholder-with-extensions</a:t>
            </a:r>
            <a:r>
              <a:rPr lang="en-US" sz="1600" dirty="0">
                <a:latin typeface="+mj-lt"/>
              </a:rPr>
              <a:t> </a:t>
            </a:r>
          </a:p>
          <a:p>
            <a:pPr marL="342900" lvl="0" indent="-342900" defTabSz="914400">
              <a:lnSpc>
                <a:spcPct val="100000"/>
              </a:lnSpc>
              <a:spcBef>
                <a:spcPts val="600"/>
              </a:spcBef>
              <a:buSzTx/>
              <a:defRPr/>
            </a:pPr>
            <a:endParaRPr lang="en-US" sz="1600" dirty="0">
              <a:latin typeface="+mj-lt"/>
            </a:endParaRPr>
          </a:p>
          <a:p>
            <a:pPr marL="342900" lvl="0" indent="-342900" defTabSz="914400">
              <a:lnSpc>
                <a:spcPct val="100000"/>
              </a:lnSpc>
              <a:spcBef>
                <a:spcPts val="600"/>
              </a:spcBef>
              <a:buSzTx/>
              <a:defRPr/>
            </a:pPr>
            <a:r>
              <a:rPr lang="en-US" sz="1600" dirty="0">
                <a:latin typeface="+mj-lt"/>
              </a:rPr>
              <a:t>Tenant Wide Deployment of SharePoint Framework Extensions</a:t>
            </a:r>
          </a:p>
          <a:p>
            <a:pPr marL="342900" lvl="0" indent="-342900" defTabSz="914400">
              <a:lnSpc>
                <a:spcPct val="100000"/>
              </a:lnSpc>
              <a:spcBef>
                <a:spcPts val="600"/>
              </a:spcBef>
              <a:buSzTx/>
              <a:defRPr/>
            </a:pPr>
            <a:r>
              <a:rPr lang="en-US" sz="1600" dirty="0">
                <a:latin typeface="+mj-lt"/>
                <a:hlinkClick r:id="rId5"/>
              </a:rPr>
              <a:t>https://docs.microsoft.com/sharepoint/dev/spfx/extensions/basics/tenant-wide-deployment-extensions</a:t>
            </a:r>
            <a:endParaRPr lang="en-US" sz="1600" dirty="0">
              <a:latin typeface="+mj-lt"/>
            </a:endParaRPr>
          </a:p>
          <a:p>
            <a:pPr marL="342900" lvl="0" indent="-342900" defTabSz="914400">
              <a:lnSpc>
                <a:spcPct val="100000"/>
              </a:lnSpc>
              <a:spcBef>
                <a:spcPts val="600"/>
              </a:spcBef>
              <a:buSzTx/>
              <a:defRPr/>
            </a:pPr>
            <a:endParaRPr lang="en-US" sz="1600" dirty="0">
              <a:latin typeface="+mj-lt"/>
            </a:endParaRPr>
          </a:p>
          <a:p>
            <a:pPr marL="342900" lvl="0" indent="-342900" defTabSz="914400">
              <a:lnSpc>
                <a:spcPct val="100000"/>
              </a:lnSpc>
              <a:spcBef>
                <a:spcPts val="600"/>
              </a:spcBef>
              <a:buSzTx/>
              <a:defRPr/>
            </a:pPr>
            <a:r>
              <a:rPr lang="en-US" sz="1600" dirty="0">
                <a:latin typeface="+mj-lt"/>
              </a:rPr>
              <a:t>Build your First Field Customizer Extension</a:t>
            </a:r>
          </a:p>
          <a:p>
            <a:pPr marL="342900" lvl="0" indent="-342900" defTabSz="914400">
              <a:lnSpc>
                <a:spcPct val="100000"/>
              </a:lnSpc>
              <a:spcBef>
                <a:spcPts val="600"/>
              </a:spcBef>
              <a:buSzTx/>
              <a:defRPr/>
            </a:pPr>
            <a:r>
              <a:rPr lang="en-US" sz="1600" dirty="0">
                <a:solidFill>
                  <a:srgbClr val="FF0000"/>
                </a:solidFill>
                <a:latin typeface="+mj-lt"/>
                <a:hlinkClick r:id="rId6">
                  <a:extLst>
                    <a:ext uri="{A12FA001-AC4F-418D-AE19-62706E023703}">
                      <ahyp:hlinkClr xmlns:ahyp="http://schemas.microsoft.com/office/drawing/2018/hyperlinkcolor" val="tx"/>
                    </a:ext>
                  </a:extLst>
                </a:hlinkClick>
              </a:rPr>
              <a:t>https://docs.microsoft.com/sharepoint/dev/spfx/extensions/get-started/building-simple-field-customizer</a:t>
            </a:r>
            <a:r>
              <a:rPr lang="en-US" sz="1600" dirty="0">
                <a:solidFill>
                  <a:srgbClr val="FF0000"/>
                </a:solidFill>
                <a:latin typeface="+mj-lt"/>
              </a:rPr>
              <a:t>  </a:t>
            </a:r>
          </a:p>
          <a:p>
            <a:pPr marL="342900" lvl="0" indent="-342900" defTabSz="914400">
              <a:lnSpc>
                <a:spcPct val="100000"/>
              </a:lnSpc>
              <a:spcBef>
                <a:spcPts val="600"/>
              </a:spcBef>
              <a:buSzTx/>
              <a:defRPr/>
            </a:pPr>
            <a:r>
              <a:rPr lang="en-US" sz="1600" dirty="0">
                <a:latin typeface="+mj-lt"/>
              </a:rPr>
              <a:t> </a:t>
            </a:r>
          </a:p>
          <a:p>
            <a:pPr marL="342900" lvl="0" indent="-342900" defTabSz="914400">
              <a:lnSpc>
                <a:spcPct val="100000"/>
              </a:lnSpc>
              <a:spcBef>
                <a:spcPts val="600"/>
              </a:spcBef>
              <a:buSzTx/>
              <a:defRPr/>
            </a:pPr>
            <a:r>
              <a:rPr lang="en-US" sz="1600" dirty="0">
                <a:latin typeface="+mj-lt"/>
              </a:rPr>
              <a:t>Build your First  </a:t>
            </a:r>
            <a:r>
              <a:rPr lang="en-US" sz="1600" dirty="0" err="1">
                <a:latin typeface="+mj-lt"/>
              </a:rPr>
              <a:t>ListView</a:t>
            </a:r>
            <a:r>
              <a:rPr lang="en-US" sz="1600" dirty="0">
                <a:latin typeface="+mj-lt"/>
              </a:rPr>
              <a:t> Command Set extension</a:t>
            </a:r>
          </a:p>
          <a:p>
            <a:pPr marL="342900" lvl="0" indent="-342900" defTabSz="914400">
              <a:lnSpc>
                <a:spcPct val="100000"/>
              </a:lnSpc>
              <a:spcBef>
                <a:spcPts val="600"/>
              </a:spcBef>
              <a:buSzTx/>
              <a:defRPr/>
            </a:pPr>
            <a:r>
              <a:rPr lang="en-US" sz="1600" dirty="0">
                <a:solidFill>
                  <a:srgbClr val="FF0000"/>
                </a:solidFill>
                <a:latin typeface="+mj-lt"/>
                <a:hlinkClick r:id="rId7">
                  <a:extLst>
                    <a:ext uri="{A12FA001-AC4F-418D-AE19-62706E023703}">
                      <ahyp:hlinkClr xmlns:ahyp="http://schemas.microsoft.com/office/drawing/2018/hyperlinkcolor" val="tx"/>
                    </a:ext>
                  </a:extLst>
                </a:hlinkClick>
              </a:rPr>
              <a:t>https://docs.microsoft.com/en-us/sharepoint/dev/spfx/extensions/get-started/building-simple-cmdset-with-dialog-api</a:t>
            </a:r>
            <a:r>
              <a:rPr lang="en-US" sz="1600" dirty="0">
                <a:solidFill>
                  <a:srgbClr val="FF0000"/>
                </a:solidFill>
                <a:latin typeface="+mj-lt"/>
              </a:rPr>
              <a:t> </a:t>
            </a:r>
          </a:p>
        </p:txBody>
      </p:sp>
      <p:sp>
        <p:nvSpPr>
          <p:cNvPr id="7" name="Title 1">
            <a:extLst>
              <a:ext uri="{FF2B5EF4-FFF2-40B4-BE49-F238E27FC236}">
                <a16:creationId xmlns:a16="http://schemas.microsoft.com/office/drawing/2014/main" id="{9ABE7800-0FFE-457D-A966-800D6F06F1BF}"/>
              </a:ext>
            </a:extLst>
          </p:cNvPr>
          <p:cNvSpPr>
            <a:spLocks noGrp="1"/>
          </p:cNvSpPr>
          <p:nvPr>
            <p:ph type="title"/>
          </p:nvPr>
        </p:nvSpPr>
        <p:spPr>
          <a:xfrm>
            <a:off x="0" y="157466"/>
            <a:ext cx="11533187" cy="747897"/>
          </a:xfrm>
        </p:spPr>
        <p:txBody>
          <a:bodyPr/>
          <a:lstStyle/>
          <a:p>
            <a:r>
              <a:rPr lang="en-US" sz="5400" dirty="0">
                <a:solidFill>
                  <a:schemeClr val="tx1"/>
                </a:solidFill>
              </a:rPr>
              <a:t>References</a:t>
            </a:r>
          </a:p>
        </p:txBody>
      </p:sp>
    </p:spTree>
    <p:extLst>
      <p:ext uri="{BB962C8B-B14F-4D97-AF65-F5344CB8AC3E}">
        <p14:creationId xmlns:p14="http://schemas.microsoft.com/office/powerpoint/2010/main" val="1482738723"/>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0F379E-42A4-4A55-A1C3-3DB73AA36DE8}"/>
              </a:ext>
            </a:extLst>
          </p:cNvPr>
          <p:cNvSpPr/>
          <p:nvPr/>
        </p:nvSpPr>
        <p:spPr bwMode="auto">
          <a:xfrm>
            <a:off x="883" y="497"/>
            <a:ext cx="12434711" cy="6993533"/>
          </a:xfrm>
          <a:prstGeom prst="rect">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dirty="0" err="1">
              <a:gradFill>
                <a:gsLst>
                  <a:gs pos="0">
                    <a:srgbClr val="FFFFFF"/>
                  </a:gs>
                  <a:gs pos="100000">
                    <a:srgbClr val="FFFFFF"/>
                  </a:gs>
                </a:gsLst>
                <a:lin ang="5400000" scaled="0"/>
              </a:gradFill>
              <a:highlight>
                <a:srgbClr val="2F2F2F"/>
              </a:highlight>
              <a:ea typeface="Segoe UI" pitchFamily="34" charset="0"/>
              <a:cs typeface="Segoe UI" pitchFamily="34" charset="0"/>
            </a:endParaRPr>
          </a:p>
        </p:txBody>
      </p:sp>
      <p:pic>
        <p:nvPicPr>
          <p:cNvPr id="15" name="Content Placeholder 14" descr="Group">
            <a:extLst>
              <a:ext uri="{FF2B5EF4-FFF2-40B4-BE49-F238E27FC236}">
                <a16:creationId xmlns:a16="http://schemas.microsoft.com/office/drawing/2014/main" id="{521DEFB8-53F2-43E7-81A5-9C37007C133B}"/>
              </a:ext>
            </a:extLst>
          </p:cNvPr>
          <p:cNvPicPr>
            <a:picLocks noGrp="1" noChangeAspect="1"/>
          </p:cNvPicPr>
          <p:nvPr>
            <p:ph idx="2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73955" y="962776"/>
            <a:ext cx="2715134" cy="2715134"/>
          </a:xfrm>
        </p:spPr>
      </p:pic>
      <p:pic>
        <p:nvPicPr>
          <p:cNvPr id="13" name="Content Placeholder 12" descr="Megaphone">
            <a:extLst>
              <a:ext uri="{FF2B5EF4-FFF2-40B4-BE49-F238E27FC236}">
                <a16:creationId xmlns:a16="http://schemas.microsoft.com/office/drawing/2014/main" id="{244F596D-5D35-4AB3-998D-1F112E0A0B0D}"/>
              </a:ext>
            </a:extLst>
          </p:cNvPr>
          <p:cNvPicPr>
            <a:picLocks noGrp="1" noChangeAspect="1"/>
          </p:cNvPicPr>
          <p:nvPr>
            <p:ph idx="18"/>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0799" y="1084190"/>
            <a:ext cx="2374316" cy="2374316"/>
          </a:xfrm>
        </p:spPr>
      </p:pic>
      <p:sp>
        <p:nvSpPr>
          <p:cNvPr id="5" name="Content Placeholder 4">
            <a:extLst>
              <a:ext uri="{FF2B5EF4-FFF2-40B4-BE49-F238E27FC236}">
                <a16:creationId xmlns:a16="http://schemas.microsoft.com/office/drawing/2014/main" id="{87CE4B98-12A1-4C90-B056-A785FEF964A8}"/>
              </a:ext>
            </a:extLst>
          </p:cNvPr>
          <p:cNvSpPr>
            <a:spLocks noGrp="1"/>
          </p:cNvSpPr>
          <p:nvPr>
            <p:ph idx="1"/>
          </p:nvPr>
        </p:nvSpPr>
        <p:spPr>
          <a:xfrm>
            <a:off x="410038" y="3563225"/>
            <a:ext cx="3704434" cy="1905222"/>
          </a:xfrm>
        </p:spPr>
        <p:txBody>
          <a:bodyPr>
            <a:normAutofit/>
          </a:bodyPr>
          <a:lstStyle/>
          <a:p>
            <a:r>
              <a:rPr lang="en-US" sz="3060" b="1" dirty="0">
                <a:solidFill>
                  <a:schemeClr val="bg1"/>
                </a:solidFill>
              </a:rPr>
              <a:t>SPFx Info</a:t>
            </a:r>
            <a:endParaRPr lang="en-US" sz="1428" b="1" dirty="0">
              <a:solidFill>
                <a:schemeClr val="bg1"/>
              </a:solidFill>
            </a:endParaRPr>
          </a:p>
          <a:p>
            <a:endParaRPr lang="en-GB" sz="2856" b="1" dirty="0">
              <a:solidFill>
                <a:srgbClr val="FFC000"/>
              </a:solidFill>
              <a:hlinkClick r:id="rId6">
                <a:extLst>
                  <a:ext uri="{A12FA001-AC4F-418D-AE19-62706E023703}">
                    <ahyp:hlinkClr xmlns:ahyp="http://schemas.microsoft.com/office/drawing/2018/hyperlinkcolor" val="tx"/>
                  </a:ext>
                </a:extLst>
              </a:hlinkClick>
            </a:endParaRPr>
          </a:p>
          <a:p>
            <a:r>
              <a:rPr lang="en-GB" sz="1632" b="1" dirty="0">
                <a:solidFill>
                  <a:srgbClr val="FFC000"/>
                </a:solidFill>
                <a:hlinkClick r:id="rId6">
                  <a:extLst>
                    <a:ext uri="{A12FA001-AC4F-418D-AE19-62706E023703}">
                      <ahyp:hlinkClr xmlns:ahyp="http://schemas.microsoft.com/office/drawing/2018/hyperlinkcolor" val="tx"/>
                    </a:ext>
                  </a:extLst>
                </a:hlinkClick>
              </a:rPr>
              <a:t>https://docs.microsoft.com/en-us/sharepoint/dev/spfx/sharepoint-framework-overview</a:t>
            </a:r>
            <a:endParaRPr lang="en-US" sz="1632" b="1" dirty="0">
              <a:solidFill>
                <a:srgbClr val="FFC000"/>
              </a:solidFill>
            </a:endParaRPr>
          </a:p>
        </p:txBody>
      </p:sp>
      <p:sp>
        <p:nvSpPr>
          <p:cNvPr id="10" name="Content Placeholder 9">
            <a:extLst>
              <a:ext uri="{FF2B5EF4-FFF2-40B4-BE49-F238E27FC236}">
                <a16:creationId xmlns:a16="http://schemas.microsoft.com/office/drawing/2014/main" id="{92D92019-CFAE-4516-8364-BB58A0AC348D}"/>
              </a:ext>
            </a:extLst>
          </p:cNvPr>
          <p:cNvSpPr>
            <a:spLocks noGrp="1"/>
          </p:cNvSpPr>
          <p:nvPr>
            <p:ph idx="25"/>
          </p:nvPr>
        </p:nvSpPr>
        <p:spPr/>
        <p:txBody>
          <a:bodyPr>
            <a:normAutofit/>
          </a:bodyPr>
          <a:lstStyle/>
          <a:p>
            <a:r>
              <a:rPr lang="en-US" sz="3060" b="1" dirty="0">
                <a:solidFill>
                  <a:schemeClr val="bg1"/>
                </a:solidFill>
              </a:rPr>
              <a:t>Twitter</a:t>
            </a:r>
          </a:p>
          <a:p>
            <a:endParaRPr lang="en-US" sz="1428" b="1" dirty="0">
              <a:solidFill>
                <a:schemeClr val="bg1"/>
              </a:solidFill>
            </a:endParaRPr>
          </a:p>
          <a:p>
            <a:r>
              <a:rPr lang="en-US" sz="2448" b="1" dirty="0">
                <a:solidFill>
                  <a:srgbClr val="FFC000"/>
                </a:solidFill>
              </a:rPr>
              <a:t>@ m365pnp</a:t>
            </a:r>
          </a:p>
        </p:txBody>
      </p:sp>
      <p:sp>
        <p:nvSpPr>
          <p:cNvPr id="11" name="Content Placeholder 10">
            <a:extLst>
              <a:ext uri="{FF2B5EF4-FFF2-40B4-BE49-F238E27FC236}">
                <a16:creationId xmlns:a16="http://schemas.microsoft.com/office/drawing/2014/main" id="{FDC501D9-9B42-496E-A884-A0F3CA738CF3}"/>
              </a:ext>
            </a:extLst>
          </p:cNvPr>
          <p:cNvSpPr>
            <a:spLocks noGrp="1"/>
          </p:cNvSpPr>
          <p:nvPr>
            <p:ph idx="26"/>
          </p:nvPr>
        </p:nvSpPr>
        <p:spPr/>
        <p:txBody>
          <a:bodyPr>
            <a:normAutofit/>
          </a:bodyPr>
          <a:lstStyle/>
          <a:p>
            <a:r>
              <a:rPr lang="en-US" sz="3060" b="1" dirty="0">
                <a:solidFill>
                  <a:schemeClr val="bg1"/>
                </a:solidFill>
              </a:rPr>
              <a:t>Tech Community</a:t>
            </a:r>
          </a:p>
          <a:p>
            <a:endParaRPr lang="en-US" sz="1428" b="1" dirty="0">
              <a:solidFill>
                <a:schemeClr val="bg1"/>
              </a:solidFill>
            </a:endParaRPr>
          </a:p>
          <a:p>
            <a:r>
              <a:rPr lang="en-US" sz="2448" b="1" dirty="0">
                <a:solidFill>
                  <a:srgbClr val="FFC000"/>
                </a:solidFill>
              </a:rPr>
              <a:t>aka.ms/sppnp-community</a:t>
            </a:r>
          </a:p>
        </p:txBody>
      </p:sp>
      <p:pic>
        <p:nvPicPr>
          <p:cNvPr id="22" name="Content Placeholder 21" descr="Twitter Bird">
            <a:extLst>
              <a:ext uri="{FF2B5EF4-FFF2-40B4-BE49-F238E27FC236}">
                <a16:creationId xmlns:a16="http://schemas.microsoft.com/office/drawing/2014/main" id="{6D6F19C4-25E9-4952-A0F3-C3F6022AE41F}"/>
              </a:ext>
            </a:extLst>
          </p:cNvPr>
          <p:cNvPicPr>
            <a:picLocks noGrp="1" noChangeAspect="1" noChangeArrowheads="1"/>
          </p:cNvPicPr>
          <p:nvPr>
            <p:ph idx="21"/>
          </p:nvPr>
        </p:nvPicPr>
        <p:blipFill rotWithShape="1">
          <a:blip r:embed="rId7">
            <a:extLst>
              <a:ext uri="{BEBA8EAE-BF5A-486C-A8C5-ECC9F3942E4B}">
                <a14:imgProps xmlns:a14="http://schemas.microsoft.com/office/drawing/2010/main">
                  <a14:imgLayer r:embed="rId8">
                    <a14:imgEffect>
                      <a14:backgroundRemoval t="23867" b="76267" l="33667" r="65567">
                        <a14:foregroundMark x1="34967" y1="31667" x2="34967" y2="31667"/>
                        <a14:foregroundMark x1="35533" y1="26600" x2="36133" y2="33133"/>
                        <a14:foregroundMark x1="56667" y1="25533" x2="56667" y2="25533"/>
                        <a14:foregroundMark x1="39133" y1="73800" x2="39133" y2="73800"/>
                        <a14:foregroundMark x1="45200" y1="76267" x2="45200" y2="76267"/>
                        <a14:foregroundMark x1="34833" y1="71733" x2="34833" y2="71733"/>
                        <a14:foregroundMark x1="33667" y1="71067" x2="33667" y2="71067"/>
                        <a14:foregroundMark x1="65267" y1="25800" x2="65267" y2="25800"/>
                        <a14:foregroundMark x1="65600" y1="30867" x2="65600" y2="30867"/>
                        <a14:foregroundMark x1="65400" y1="24600" x2="65400" y2="24600"/>
                        <a14:foregroundMark x1="56533" y1="23867" x2="56533" y2="23867"/>
                      </a14:backgroundRemoval>
                    </a14:imgEffect>
                  </a14:imgLayer>
                </a14:imgProps>
              </a:ext>
              <a:ext uri="{28A0092B-C50C-407E-A947-70E740481C1C}">
                <a14:useLocalDpi xmlns:a14="http://schemas.microsoft.com/office/drawing/2010/main" val="0"/>
              </a:ext>
            </a:extLst>
          </a:blip>
          <a:srcRect l="31977" t="21485" r="32227" b="20477"/>
          <a:stretch/>
        </p:blipFill>
        <p:spPr bwMode="auto">
          <a:xfrm>
            <a:off x="5141490" y="1481860"/>
            <a:ext cx="2151173" cy="174390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BE050D6B-BA7A-4E5E-9550-DB53F67BCAEC}"/>
              </a:ext>
            </a:extLst>
          </p:cNvPr>
          <p:cNvCxnSpPr>
            <a:cxnSpLocks/>
          </p:cNvCxnSpPr>
          <p:nvPr/>
        </p:nvCxnSpPr>
        <p:spPr>
          <a:xfrm>
            <a:off x="671813" y="4217296"/>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5BF473C-D798-4CCB-B89E-1768A7F770CF}"/>
              </a:ext>
            </a:extLst>
          </p:cNvPr>
          <p:cNvCxnSpPr>
            <a:cxnSpLocks/>
          </p:cNvCxnSpPr>
          <p:nvPr/>
        </p:nvCxnSpPr>
        <p:spPr>
          <a:xfrm>
            <a:off x="5049603" y="4217296"/>
            <a:ext cx="224306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012C7E-B644-4EBC-8F4B-117B61E82F2A}"/>
              </a:ext>
            </a:extLst>
          </p:cNvPr>
          <p:cNvCxnSpPr>
            <a:cxnSpLocks/>
          </p:cNvCxnSpPr>
          <p:nvPr/>
        </p:nvCxnSpPr>
        <p:spPr>
          <a:xfrm>
            <a:off x="8632553" y="4320254"/>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236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750"/>
                                        <p:tgtEl>
                                          <p:spTgt spid="12"/>
                                        </p:tgtEl>
                                      </p:cBhvr>
                                    </p:animEffect>
                                  </p:childTnLst>
                                </p:cTn>
                              </p:par>
                              <p:par>
                                <p:cTn id="8" presetID="22" presetClass="entr" presetSubtype="8"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750"/>
                                        <p:tgtEl>
                                          <p:spTgt spid="14"/>
                                        </p:tgtEl>
                                      </p:cBhvr>
                                    </p:animEffect>
                                  </p:childTnLst>
                                </p:cTn>
                              </p:par>
                              <p:par>
                                <p:cTn id="11" presetID="22" presetClass="entr" presetSubtype="8" fill="hold" nodeType="withEffect">
                                  <p:stCondLst>
                                    <p:cond delay="25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75F4F-FBD4-4577-9C1B-0EDB479D7887}"/>
              </a:ext>
            </a:extLst>
          </p:cNvPr>
          <p:cNvSpPr>
            <a:spLocks noGrp="1"/>
          </p:cNvSpPr>
          <p:nvPr>
            <p:ph type="title"/>
          </p:nvPr>
        </p:nvSpPr>
        <p:spPr/>
        <p:txBody>
          <a:bodyPr/>
          <a:lstStyle/>
          <a:p>
            <a:r>
              <a:rPr lang="en-GB" sz="4488" dirty="0">
                <a:solidFill>
                  <a:schemeClr val="bg1">
                    <a:lumMod val="25000"/>
                  </a:schemeClr>
                </a:solidFill>
                <a:ea typeface="+mj-ea"/>
                <a:cs typeface="+mj-cs"/>
              </a:rPr>
              <a:t>SharePoint Server Support</a:t>
            </a:r>
          </a:p>
        </p:txBody>
      </p:sp>
      <p:sp>
        <p:nvSpPr>
          <p:cNvPr id="3" name="Text Placeholder 2">
            <a:extLst>
              <a:ext uri="{FF2B5EF4-FFF2-40B4-BE49-F238E27FC236}">
                <a16:creationId xmlns:a16="http://schemas.microsoft.com/office/drawing/2014/main" id="{77FB10DC-FDD4-4C84-B0BB-3F7CE80B573C}"/>
              </a:ext>
            </a:extLst>
          </p:cNvPr>
          <p:cNvSpPr>
            <a:spLocks noGrp="1"/>
          </p:cNvSpPr>
          <p:nvPr>
            <p:ph type="body" sz="quarter" idx="10"/>
          </p:nvPr>
        </p:nvSpPr>
        <p:spPr>
          <a:xfrm>
            <a:off x="529661" y="1476621"/>
            <a:ext cx="11375536" cy="2143151"/>
          </a:xfrm>
        </p:spPr>
        <p:txBody>
          <a:bodyPr/>
          <a:lstStyle/>
          <a:p>
            <a:pPr marL="144000">
              <a:lnSpc>
                <a:spcPct val="130000"/>
              </a:lnSpc>
              <a:spcBef>
                <a:spcPts val="0"/>
              </a:spcBef>
              <a:buFont typeface="Wingdings" panose="05000000000000000000" pitchFamily="2" charset="2"/>
              <a:buChar char="ü"/>
            </a:pPr>
            <a:r>
              <a:rPr lang="en-US" sz="2400" dirty="0">
                <a:latin typeface="Calibri (Body)"/>
              </a:rPr>
              <a:t>SharePoint 2016 Feature Pack 2 supports SharePoint Framework </a:t>
            </a:r>
            <a:r>
              <a:rPr lang="en-GB" sz="2400" dirty="0">
                <a:latin typeface="Calibri (Body)"/>
              </a:rPr>
              <a:t> v1.1.0</a:t>
            </a:r>
          </a:p>
          <a:p>
            <a:pPr marL="144000" indent="0">
              <a:lnSpc>
                <a:spcPct val="130000"/>
              </a:lnSpc>
              <a:spcBef>
                <a:spcPts val="0"/>
              </a:spcBef>
              <a:buNone/>
            </a:pPr>
            <a:endParaRPr lang="en-GB" sz="2400" dirty="0">
              <a:latin typeface="Calibri (Body)"/>
            </a:endParaRPr>
          </a:p>
          <a:p>
            <a:pPr marL="144000">
              <a:lnSpc>
                <a:spcPct val="130000"/>
              </a:lnSpc>
              <a:spcBef>
                <a:spcPts val="0"/>
              </a:spcBef>
              <a:buFont typeface="Wingdings" panose="05000000000000000000" pitchFamily="2" charset="2"/>
              <a:buChar char="ü"/>
            </a:pPr>
            <a:r>
              <a:rPr lang="en-US" sz="2400" dirty="0">
                <a:latin typeface="Calibri (Body)"/>
              </a:rPr>
              <a:t>SharePoint 2019 supports SharePoint Framework v1.4.1</a:t>
            </a:r>
          </a:p>
          <a:p>
            <a:endParaRPr lang="en-GB" dirty="0">
              <a:latin typeface="Calibri (Body)"/>
            </a:endParaRPr>
          </a:p>
        </p:txBody>
      </p:sp>
    </p:spTree>
    <p:extLst>
      <p:ext uri="{BB962C8B-B14F-4D97-AF65-F5344CB8AC3E}">
        <p14:creationId xmlns:p14="http://schemas.microsoft.com/office/powerpoint/2010/main" val="339452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400" y="633600"/>
            <a:ext cx="11574000" cy="621580"/>
          </a:xfrm>
        </p:spPr>
        <p:txBody>
          <a:bodyPr/>
          <a:lstStyle/>
          <a:p>
            <a:pPr lvl="0"/>
            <a:r>
              <a:rPr lang="en-US" sz="4488" dirty="0">
                <a:solidFill>
                  <a:schemeClr val="bg1">
                    <a:lumMod val="25000"/>
                  </a:schemeClr>
                </a:solidFill>
                <a:ea typeface="+mj-ea"/>
                <a:cs typeface="+mj-cs"/>
              </a:rPr>
              <a:t>SharePoint Framework</a:t>
            </a:r>
          </a:p>
        </p:txBody>
      </p:sp>
      <p:grpSp>
        <p:nvGrpSpPr>
          <p:cNvPr id="6" name="Group 5"/>
          <p:cNvGrpSpPr/>
          <p:nvPr/>
        </p:nvGrpSpPr>
        <p:grpSpPr>
          <a:xfrm>
            <a:off x="6440484" y="1536545"/>
            <a:ext cx="5530765" cy="4702753"/>
            <a:chOff x="6440608" y="1425577"/>
            <a:chExt cx="5533905" cy="4705423"/>
          </a:xfrm>
        </p:grpSpPr>
        <p:pic>
          <p:nvPicPr>
            <p:cNvPr id="18" name="Picture 1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63958" y="1425577"/>
              <a:ext cx="1334644" cy="2732280"/>
            </a:xfrm>
            <a:prstGeom prst="rect">
              <a:avLst/>
            </a:prstGeom>
          </p:spPr>
        </p:pic>
        <p:sp>
          <p:nvSpPr>
            <p:cNvPr id="19" name="Left-Right Arrow 18"/>
            <p:cNvSpPr/>
            <p:nvPr/>
          </p:nvSpPr>
          <p:spPr bwMode="auto">
            <a:xfrm>
              <a:off x="6440608" y="4370583"/>
              <a:ext cx="5533905" cy="244914"/>
            </a:xfrm>
            <a:prstGeom prst="lef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0" name="TextBox 19"/>
            <p:cNvSpPr txBox="1"/>
            <p:nvPr/>
          </p:nvSpPr>
          <p:spPr>
            <a:xfrm>
              <a:off x="7467031" y="4551680"/>
              <a:ext cx="3500700" cy="647314"/>
            </a:xfrm>
            <a:prstGeom prst="rect">
              <a:avLst/>
            </a:prstGeom>
            <a:noFill/>
          </p:spPr>
          <p:txBody>
            <a:bodyPr wrap="none" lIns="186415" tIns="149133" rIns="186415" bIns="149133" rtlCol="0">
              <a:spAutoFit/>
            </a:bodyPr>
            <a:lstStyle/>
            <a:p>
              <a:pPr marL="0" marR="0" lvl="0" indent="0" defTabSz="932060"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gradFill>
                    <a:gsLst>
                      <a:gs pos="5660">
                        <a:schemeClr val="tx2"/>
                      </a:gs>
                      <a:gs pos="38000">
                        <a:schemeClr val="tx2"/>
                      </a:gs>
                    </a:gsLst>
                    <a:lin ang="5400000" scaled="0"/>
                  </a:gradFill>
                  <a:effectLst/>
                  <a:uLnTx/>
                  <a:uFillTx/>
                </a:rPr>
                <a:t>SharePoint Framework</a:t>
              </a:r>
            </a:p>
          </p:txBody>
        </p:sp>
        <p:sp>
          <p:nvSpPr>
            <p:cNvPr id="21" name="Rectangle 20"/>
            <p:cNvSpPr/>
            <p:nvPr/>
          </p:nvSpPr>
          <p:spPr bwMode="auto">
            <a:xfrm>
              <a:off x="9148012" y="5390465"/>
              <a:ext cx="2826501"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LOB Systems and Cloud Services</a:t>
              </a:r>
            </a:p>
          </p:txBody>
        </p:sp>
        <p:sp>
          <p:nvSpPr>
            <p:cNvPr id="17" name="Rectangle 16"/>
            <p:cNvSpPr/>
            <p:nvPr/>
          </p:nvSpPr>
          <p:spPr bwMode="auto">
            <a:xfrm>
              <a:off x="10448741" y="5179981"/>
              <a:ext cx="233012" cy="4209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 name="Rectangle 21"/>
            <p:cNvSpPr/>
            <p:nvPr/>
          </p:nvSpPr>
          <p:spPr bwMode="auto">
            <a:xfrm>
              <a:off x="6440609" y="5390465"/>
              <a:ext cx="2533707"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Microsoft Graph</a:t>
              </a:r>
            </a:p>
          </p:txBody>
        </p:sp>
        <p:sp>
          <p:nvSpPr>
            <p:cNvPr id="3" name="Rectangle 2"/>
            <p:cNvSpPr/>
            <p:nvPr/>
          </p:nvSpPr>
          <p:spPr bwMode="auto">
            <a:xfrm>
              <a:off x="7590956" y="5159125"/>
              <a:ext cx="233012" cy="4209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 name="Up-Down Arrow 23"/>
            <p:cNvSpPr/>
            <p:nvPr/>
          </p:nvSpPr>
          <p:spPr bwMode="auto">
            <a:xfrm>
              <a:off x="7629745"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6" name="Up-Down Arrow 25"/>
            <p:cNvSpPr/>
            <p:nvPr/>
          </p:nvSpPr>
          <p:spPr bwMode="auto">
            <a:xfrm>
              <a:off x="10483544"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pic>
          <p:nvPicPr>
            <p:cNvPr id="13" name="Picture 12"/>
            <p:cNvPicPr>
              <a:picLocks noChangeAspect="1"/>
            </p:cNvPicPr>
            <p:nvPr/>
          </p:nvPicPr>
          <p:blipFill rotWithShape="1">
            <a:blip r:embed="rId4"/>
            <a:srcRect l="869" t="1438" r="865" b="979"/>
            <a:stretch/>
          </p:blipFill>
          <p:spPr>
            <a:xfrm>
              <a:off x="8048221" y="1425577"/>
              <a:ext cx="3926292" cy="2732280"/>
            </a:xfrm>
            <a:prstGeom prst="rect">
              <a:avLst/>
            </a:prstGeom>
            <a:solidFill>
              <a:schemeClr val="tx1"/>
            </a:solidFill>
            <a:ln>
              <a:solidFill>
                <a:schemeClr val="bg2"/>
              </a:solidFill>
            </a:ln>
          </p:spPr>
        </p:pic>
        <p:sp>
          <p:nvSpPr>
            <p:cNvPr id="27" name="WP Emphasis 2"/>
            <p:cNvSpPr/>
            <p:nvPr/>
          </p:nvSpPr>
          <p:spPr bwMode="auto">
            <a:xfrm>
              <a:off x="9324056" y="2156218"/>
              <a:ext cx="1347505" cy="1687885"/>
            </a:xfrm>
            <a:prstGeom prst="rect">
              <a:avLst/>
            </a:prstGeom>
            <a:noFill/>
            <a:ln w="285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6" tIns="45688" rIns="45688" bIns="91376" numCol="1" spcCol="0" rtlCol="0" fromWordArt="0" anchor="b" anchorCtr="0" forceAA="0" compatLnSpc="1">
              <a:prstTxWarp prst="textNoShape">
                <a:avLst/>
              </a:prstTxWarp>
              <a:noAutofit/>
            </a:bodyPr>
            <a:lstStyle/>
            <a:p>
              <a:pPr marL="0" marR="0" lvl="0" indent="0" algn="ctr" defTabSz="91322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8" name="Group 7"/>
          <p:cNvGrpSpPr/>
          <p:nvPr/>
        </p:nvGrpSpPr>
        <p:grpSpPr>
          <a:xfrm>
            <a:off x="343886" y="1536545"/>
            <a:ext cx="5482380" cy="3653731"/>
            <a:chOff x="271722" y="2416520"/>
            <a:chExt cx="5376132" cy="3582922"/>
          </a:xfrm>
        </p:grpSpPr>
        <p:sp>
          <p:nvSpPr>
            <p:cNvPr id="10" name="Text Placeholder 1"/>
            <p:cNvSpPr txBox="1">
              <a:spLocks/>
            </p:cNvSpPr>
            <p:nvPr/>
          </p:nvSpPr>
          <p:spPr>
            <a:xfrm>
              <a:off x="271722" y="2416520"/>
              <a:ext cx="5376132" cy="3582922"/>
            </a:xfrm>
            <a:prstGeom prst="rect">
              <a:avLst/>
            </a:prstGeom>
          </p:spPr>
          <p:txBody>
            <a:bodyPr vert="horz" wrap="square" lIns="182776" tIns="93207" rIns="149133" bIns="93207"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Modern client-side development</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Lightweight web and mobile</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Powers our own experiences</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Backward compatible </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10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Supports open source tools </a:t>
              </a:r>
              <a:b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b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&amp; JavaScript web frameworks</a:t>
              </a:r>
            </a:p>
          </p:txBody>
        </p:sp>
        <p:grpSp>
          <p:nvGrpSpPr>
            <p:cNvPr id="4" name="Group 3"/>
            <p:cNvGrpSpPr/>
            <p:nvPr/>
          </p:nvGrpSpPr>
          <p:grpSpPr>
            <a:xfrm>
              <a:off x="437924" y="3021931"/>
              <a:ext cx="5209930" cy="1909214"/>
              <a:chOff x="437924" y="3021931"/>
              <a:chExt cx="5209930" cy="1909214"/>
            </a:xfrm>
          </p:grpSpPr>
          <p:cxnSp>
            <p:nvCxnSpPr>
              <p:cNvPr id="11" name="Straight Connector 10"/>
              <p:cNvCxnSpPr/>
              <p:nvPr/>
            </p:nvCxnSpPr>
            <p:spPr>
              <a:xfrm>
                <a:off x="437924" y="3021931"/>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37924" y="4296607"/>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37924" y="3659269"/>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37924" y="4931145"/>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18156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par>
                                <p:cTn id="10" presetID="2" presetClass="entr" presetSubtype="2" decel="10000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000" fill="hold"/>
                                        <p:tgtEl>
                                          <p:spTgt spid="6"/>
                                        </p:tgtEl>
                                        <p:attrNameLst>
                                          <p:attrName>ppt_x</p:attrName>
                                        </p:attrNameLst>
                                      </p:cBhvr>
                                      <p:tavLst>
                                        <p:tav tm="0">
                                          <p:val>
                                            <p:strVal val="1+#ppt_w/2"/>
                                          </p:val>
                                        </p:tav>
                                        <p:tav tm="100000">
                                          <p:val>
                                            <p:strVal val="#ppt_x"/>
                                          </p:val>
                                        </p:tav>
                                      </p:tavLst>
                                    </p:anim>
                                    <p:anim calcmode="lin" valueType="num">
                                      <p:cBhvr additive="base">
                                        <p:cTn id="13" dur="1000" fill="hold"/>
                                        <p:tgtEl>
                                          <p:spTgt spid="6"/>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customXml/itemProps3.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templates</Template>
  <TotalTime>2497</TotalTime>
  <Words>6815</Words>
  <Application>Microsoft Office PowerPoint</Application>
  <PresentationFormat>Custom</PresentationFormat>
  <Paragraphs>817</Paragraphs>
  <Slides>72</Slides>
  <Notes>29</Notes>
  <HiddenSlides>0</HiddenSlides>
  <MMClips>0</MMClips>
  <ScaleCrop>false</ScaleCrop>
  <HeadingPairs>
    <vt:vector size="8" baseType="variant">
      <vt:variant>
        <vt:lpstr>Fonts Used</vt:lpstr>
      </vt:variant>
      <vt:variant>
        <vt:i4>14</vt:i4>
      </vt:variant>
      <vt:variant>
        <vt:lpstr>Theme</vt:lpstr>
      </vt:variant>
      <vt:variant>
        <vt:i4>3</vt:i4>
      </vt:variant>
      <vt:variant>
        <vt:lpstr>Embedded OLE Servers</vt:lpstr>
      </vt:variant>
      <vt:variant>
        <vt:i4>1</vt:i4>
      </vt:variant>
      <vt:variant>
        <vt:lpstr>Slide Titles</vt:lpstr>
      </vt:variant>
      <vt:variant>
        <vt:i4>72</vt:i4>
      </vt:variant>
    </vt:vector>
  </HeadingPairs>
  <TitlesOfParts>
    <vt:vector size="90" baseType="lpstr">
      <vt:lpstr>Arial</vt:lpstr>
      <vt:lpstr>Calibri</vt:lpstr>
      <vt:lpstr>Calibri (Body)</vt:lpstr>
      <vt:lpstr>Calibri Light</vt:lpstr>
      <vt:lpstr>Consolas</vt:lpstr>
      <vt:lpstr>Proxima Nova</vt:lpstr>
      <vt:lpstr>Proxima Nova Semibold</vt:lpstr>
      <vt:lpstr>Segoe UI</vt:lpstr>
      <vt:lpstr>Segoe UI Black</vt:lpstr>
      <vt:lpstr>Segoe UI Light</vt:lpstr>
      <vt:lpstr>Segoe UI Semibold</vt:lpstr>
      <vt:lpstr>Segoe UI Semilight</vt:lpstr>
      <vt:lpstr>Times New Roman</vt:lpstr>
      <vt:lpstr>Wingdings</vt:lpstr>
      <vt:lpstr>Office 365 PPT Template - 2017</vt:lpstr>
      <vt:lpstr>1_Office 365 PPT Template - 2017</vt:lpstr>
      <vt:lpstr>1_Office Theme</vt:lpstr>
      <vt:lpstr>Acrobat Document</vt:lpstr>
      <vt:lpstr>SharePoint Framework - Day 1</vt:lpstr>
      <vt:lpstr>Jenkins NS</vt:lpstr>
      <vt:lpstr>Agenda</vt:lpstr>
      <vt:lpstr>SharePoint UX – Evolving cross versions</vt:lpstr>
      <vt:lpstr>What is SharePoint Framework (SPFx)</vt:lpstr>
      <vt:lpstr>Key features of the SharePoint Framework</vt:lpstr>
      <vt:lpstr>SPFx Version History</vt:lpstr>
      <vt:lpstr>SharePoint Server Support</vt:lpstr>
      <vt:lpstr>SharePoint Framework</vt:lpstr>
      <vt:lpstr>SharePoint Framework component types</vt:lpstr>
      <vt:lpstr>SharePoint Framework Hosted Scenarios</vt:lpstr>
      <vt:lpstr>What’s a modern page?</vt:lpstr>
      <vt:lpstr>Modern Site Pages</vt:lpstr>
      <vt:lpstr>Agenda</vt:lpstr>
      <vt:lpstr>Office 365 Developer Tenant Setup Steps</vt:lpstr>
      <vt:lpstr>Join the Office 365 Developer Program! </vt:lpstr>
      <vt:lpstr>Create App Catalog Site</vt:lpstr>
      <vt:lpstr>Create App Catalog Site</vt:lpstr>
      <vt:lpstr>Create a new Development Site collection</vt:lpstr>
      <vt:lpstr>SharePoint Online Hosted Workbench</vt:lpstr>
      <vt:lpstr>Configuring your SPFx Development Environment</vt:lpstr>
      <vt:lpstr>Open-source tooling</vt:lpstr>
      <vt:lpstr>Server-side tool comparison</vt:lpstr>
      <vt:lpstr>Node.js - Runtime</vt:lpstr>
      <vt:lpstr>NPM – Node Package Manager</vt:lpstr>
      <vt:lpstr>Yeoman – Project Scaffolding Generator</vt:lpstr>
      <vt:lpstr>Gulp – Task Runner</vt:lpstr>
      <vt:lpstr>TypeScript – Typed JavaScript</vt:lpstr>
      <vt:lpstr>Validate local SPFx development configuration</vt:lpstr>
      <vt:lpstr>Adding SPFx web parts to pages</vt:lpstr>
      <vt:lpstr>PowerPoint Presentation</vt:lpstr>
      <vt:lpstr>Demo</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Agenda</vt:lpstr>
      <vt:lpstr>PowerPoint Presentation</vt:lpstr>
      <vt:lpstr>PowerPoint Presentation</vt:lpstr>
      <vt:lpstr>PowerPoint Presentation</vt:lpstr>
      <vt:lpstr>PowerPoint Presentation</vt:lpstr>
      <vt:lpstr>PowerPoint Presentation</vt:lpstr>
      <vt:lpstr>Agenda</vt:lpstr>
      <vt:lpstr>Host your client-side web part</vt:lpstr>
      <vt:lpstr>Choose whether each origin should be public or private</vt:lpstr>
      <vt:lpstr>Create a new Development Site collection</vt:lpstr>
      <vt:lpstr>SharePoint Online Hosted Workbench</vt:lpstr>
      <vt:lpstr>Microsoft 365 CDN</vt:lpstr>
      <vt:lpstr>Enable the Microsoft 365 CDN</vt:lpstr>
      <vt:lpstr>Add a new CDN origin</vt:lpstr>
      <vt:lpstr>Default CDN origins</vt:lpstr>
      <vt:lpstr>Use the site collection app catalog</vt:lpstr>
      <vt:lpstr>Create &amp; Disable a site collection app catalog</vt:lpstr>
      <vt:lpstr>Azure CDN</vt:lpstr>
      <vt:lpstr>Demo</vt:lpstr>
      <vt:lpstr>Agenda</vt:lpstr>
      <vt:lpstr>PowerPoint Presentation</vt:lpstr>
      <vt:lpstr>PowerPoint Presentation</vt:lpstr>
      <vt:lpstr>PowerPoint Presentation</vt:lpstr>
      <vt:lpstr>PowerPoint Presentation</vt:lpstr>
      <vt:lpstr>PowerPoint Presentation</vt:lpstr>
      <vt:lpstr>Demo</vt:lpstr>
      <vt:lpstr>References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dc:title>
  <dc:subject>&lt;Speech title here&gt;</dc:subject>
  <dc:creator>Suzanna Zhuang</dc:creator>
  <cp:keywords/>
  <dc:description>Template: Angela Powell; ZUM Communications
Formatting: 
Audience Type:</dc:description>
  <cp:lastModifiedBy>Jenkins</cp:lastModifiedBy>
  <cp:revision>145</cp:revision>
  <dcterms:created xsi:type="dcterms:W3CDTF">2017-07-18T18:43:36Z</dcterms:created>
  <dcterms:modified xsi:type="dcterms:W3CDTF">2021-03-23T11:32:43Z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0x010100D3ABF6C041D593459317999ECA83895D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suzanz@microsoft.com</vt:lpwstr>
  </property>
  <property fmtid="{D5CDD505-2E9C-101B-9397-08002B2CF9AE}" pid="15" name="MSIP_Label_f42aa342-8706-4288-bd11-ebb85995028c_SetDate">
    <vt:lpwstr>2017-09-22T08:11:19.9949351-07:00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